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notesMasterIdLst>
    <p:notesMasterId r:id="rId23"/>
  </p:notesMasterIdLst>
  <p:sldIdLst>
    <p:sldId id="590" r:id="rId2"/>
    <p:sldId id="474" r:id="rId3"/>
    <p:sldId id="591" r:id="rId4"/>
    <p:sldId id="592" r:id="rId5"/>
    <p:sldId id="594" r:id="rId6"/>
    <p:sldId id="595" r:id="rId7"/>
    <p:sldId id="596" r:id="rId8"/>
    <p:sldId id="598" r:id="rId9"/>
    <p:sldId id="599" r:id="rId10"/>
    <p:sldId id="600" r:id="rId11"/>
    <p:sldId id="601" r:id="rId12"/>
    <p:sldId id="602" r:id="rId13"/>
    <p:sldId id="603" r:id="rId14"/>
    <p:sldId id="605" r:id="rId15"/>
    <p:sldId id="604" r:id="rId16"/>
    <p:sldId id="606" r:id="rId17"/>
    <p:sldId id="608" r:id="rId18"/>
    <p:sldId id="609" r:id="rId19"/>
    <p:sldId id="610" r:id="rId20"/>
    <p:sldId id="611" r:id="rId21"/>
    <p:sldId id="612" r:id="rId22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FDF2E7"/>
    <a:srgbClr val="F0F5FA"/>
    <a:srgbClr val="F5F8EE"/>
    <a:srgbClr val="FEF9F4"/>
    <a:srgbClr val="F9EEED"/>
    <a:srgbClr val="000000"/>
    <a:srgbClr val="FFFF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81" autoAdjust="0"/>
    <p:restoredTop sz="94025" autoAdjust="0"/>
  </p:normalViewPr>
  <p:slideViewPr>
    <p:cSldViewPr>
      <p:cViewPr varScale="1">
        <p:scale>
          <a:sx n="65" d="100"/>
          <a:sy n="65" d="100"/>
        </p:scale>
        <p:origin x="341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4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C6641E49-FAAC-451D-9F2D-120B6B2BCC3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078B5D42-4DD8-41E2-9ED8-C357589B9D5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EC4B321-EF83-4782-84CF-BBEE4317B225}" type="datetimeFigureOut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BE00506F-F0B8-4BE0-AF9B-65684003E70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F969E2D2-90AE-48CF-A5B4-E6092B090C7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7" name="Rectangle 7">
            <a:extLst>
              <a:ext uri="{FF2B5EF4-FFF2-40B4-BE49-F238E27FC236}">
                <a16:creationId xmlns:a16="http://schemas.microsoft.com/office/drawing/2014/main" id="{022D2158-FE0A-4BC0-98B5-F5DCAAE17B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EABA1BD-3335-424D-BC7A-4E0D1E84F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5D5A14-C3C6-428D-A24E-F93481DF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B685F-50EC-48BD-BACA-3D5BA92541E0}" type="datetime1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F32F04-F31A-4626-B785-6D90E7563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4A3E5E-864A-41A5-B3BA-205377ACC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D1477-3E73-4BEF-AD1E-A46A5F353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535997"/>
      </p:ext>
    </p:extLst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5D5A14-C3C6-428D-A24E-F93481DF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02FFC-CA92-4616-9B63-F24646E0CCDF}" type="datetime1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F32F04-F31A-4626-B785-6D90E7563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4A3E5E-864A-41A5-B3BA-205377ACC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7071D-9333-4E14-A308-4FB1DA9BA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004807"/>
      </p:ext>
    </p:extLst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5D5A14-C3C6-428D-A24E-F93481DF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E72E9-1C0F-4E1D-A182-4EE81416D44F}" type="datetime1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F32F04-F31A-4626-B785-6D90E7563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4A3E5E-864A-41A5-B3BA-205377ACC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BC71-722B-47D2-A2D7-865EA6C2C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309483"/>
      </p:ext>
    </p:extLst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5D5A14-C3C6-428D-A24E-F93481DF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5D5A3-6FD7-45BB-AD56-610886B3F0EE}" type="datetime1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F32F04-F31A-4626-B785-6D90E7563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4A3E5E-864A-41A5-B3BA-205377ACC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3FE2E-ADA6-4CB1-8E5F-D9BDEB18C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509781"/>
      </p:ext>
    </p:extLst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5D5A14-C3C6-428D-A24E-F93481DF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5BF9E-6AD7-4123-AF00-1DC1AF5C1B10}" type="datetime1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F32F04-F31A-4626-B785-6D90E7563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4A3E5E-864A-41A5-B3BA-205377ACC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7B935-0D7D-4712-B78F-51EF605F8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068812"/>
      </p:ext>
    </p:extLst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805D5A14-C3C6-428D-A24E-F93481DF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08FDC-CD7E-47E4-85CE-C4EDFD2CABDC}" type="datetime1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2F32F04-F31A-4626-B785-6D90E7563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C4A3E5E-864A-41A5-B3BA-205377ACC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97385-BD49-4B0B-A1F0-AD8B66E2D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5864"/>
      </p:ext>
    </p:extLst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805D5A14-C3C6-428D-A24E-F93481DF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C77C5-066E-4A5C-B011-63DF9C5DD6A6}" type="datetime1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52F32F04-F31A-4626-B785-6D90E7563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5C4A3E5E-864A-41A5-B3BA-205377ACC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82DC9-0A84-464A-8A7B-9F4A675E9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605831"/>
      </p:ext>
    </p:extLst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805D5A14-C3C6-428D-A24E-F93481DF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5000A-FEC9-48B6-B113-4F4149419FBC}" type="datetime1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52F32F04-F31A-4626-B785-6D90E7563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5C4A3E5E-864A-41A5-B3BA-205377ACC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6EA43-A95B-4F2D-ADE0-7284C0854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371450"/>
      </p:ext>
    </p:extLst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805D5A14-C3C6-428D-A24E-F93481DF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765A2-0223-437A-8E2F-C14FD239D6AA}" type="datetime1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52F32F04-F31A-4626-B785-6D90E7563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5C4A3E5E-864A-41A5-B3BA-205377ACC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7DCD9-2E52-4835-B29E-4F1E95FB8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425349"/>
      </p:ext>
    </p:extLst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805D5A14-C3C6-428D-A24E-F93481DF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0FB13-56C2-4516-9671-84E61B8DF096}" type="datetime1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2F32F04-F31A-4626-B785-6D90E7563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C4A3E5E-864A-41A5-B3BA-205377ACC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4390B-E9A7-405F-AAD9-5EB6E3C07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848540"/>
      </p:ext>
    </p:extLst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805D5A14-C3C6-428D-A24E-F93481DF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B035D-6D93-44F9-9CBF-91CE54ACED5F}" type="datetime1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2F32F04-F31A-4626-B785-6D90E7563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C4A3E5E-864A-41A5-B3BA-205377ACC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CAEB3-8B16-4B29-9D14-7A12A2218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689850"/>
      </p:ext>
    </p:extLst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5D5A14-C3C6-428D-A24E-F93481DF6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CD1B15A-26CD-4FA9-838D-FFA78C7DA90E}" type="datetime1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F32F04-F31A-4626-B785-6D90E7563B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4A3E5E-864A-41A5-B3BA-205377ACC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5B80547-CCF9-4E9B-9769-2FCC62EFE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A2492155-0B23-4C7B-A044-2FA6FEB6C56A}"/>
              </a:ext>
            </a:extLst>
          </p:cNvPr>
          <p:cNvSpPr/>
          <p:nvPr/>
        </p:nvSpPr>
        <p:spPr bwMode="auto">
          <a:xfrm>
            <a:off x="-30236" y="-68360"/>
            <a:ext cx="12217400" cy="692138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lIns="103097" tIns="51548" rIns="103097" bIns="51548" anchor="ctr"/>
          <a:lstStyle/>
          <a:p>
            <a:pPr algn="ctr" defTabSz="950177">
              <a:lnSpc>
                <a:spcPct val="80000"/>
              </a:lnSpc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D7E3A7-635D-46EB-AFB7-07CA77D2A1D7}"/>
              </a:ext>
            </a:extLst>
          </p:cNvPr>
          <p:cNvSpPr txBox="1"/>
          <p:nvPr/>
        </p:nvSpPr>
        <p:spPr>
          <a:xfrm>
            <a:off x="-33138" y="-73338"/>
            <a:ext cx="12258275" cy="6904967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sz="2600" b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indent="358739">
              <a:defRPr/>
            </a:pPr>
            <a:endParaRPr lang="ru-RU" sz="2330" dirty="0" smtClean="0"/>
          </a:p>
          <a:p>
            <a:pPr indent="358739">
              <a:defRPr/>
            </a:pPr>
            <a:endParaRPr lang="ru-RU" sz="2330" dirty="0"/>
          </a:p>
          <a:p>
            <a:pPr indent="358739">
              <a:defRPr/>
            </a:pPr>
            <a:endParaRPr lang="ru-RU" sz="2330" dirty="0" smtClean="0"/>
          </a:p>
          <a:p>
            <a:pPr indent="358739">
              <a:defRPr/>
            </a:pPr>
            <a:endParaRPr lang="ru-RU" sz="2330" dirty="0"/>
          </a:p>
          <a:p>
            <a:pPr indent="358739">
              <a:defRPr/>
            </a:pPr>
            <a:endParaRPr lang="ru-RU" sz="2330" dirty="0" smtClean="0"/>
          </a:p>
          <a:p>
            <a:pPr indent="358739">
              <a:defRPr/>
            </a:pPr>
            <a:endParaRPr lang="ru-RU" sz="2330" dirty="0"/>
          </a:p>
          <a:p>
            <a:pPr indent="358739">
              <a:defRPr/>
            </a:pPr>
            <a:endParaRPr lang="ru-RU" sz="2330" dirty="0" smtClean="0"/>
          </a:p>
          <a:p>
            <a:pPr indent="358739">
              <a:defRPr/>
            </a:pPr>
            <a:endParaRPr lang="ru-RU" sz="2330" dirty="0"/>
          </a:p>
          <a:p>
            <a:pPr indent="358739">
              <a:defRPr/>
            </a:pPr>
            <a:endParaRPr lang="ru-RU" sz="2330" dirty="0" smtClean="0"/>
          </a:p>
          <a:p>
            <a:pPr indent="358739">
              <a:defRPr/>
            </a:pPr>
            <a:endParaRPr lang="ru-RU" sz="2330" dirty="0"/>
          </a:p>
          <a:p>
            <a:pPr indent="358739">
              <a:defRPr/>
            </a:pPr>
            <a:endParaRPr lang="ru-RU" sz="2330" dirty="0" smtClean="0"/>
          </a:p>
          <a:p>
            <a:pPr indent="358739">
              <a:defRPr/>
            </a:pPr>
            <a:endParaRPr lang="ru-RU" sz="2330" dirty="0"/>
          </a:p>
          <a:p>
            <a:pPr indent="358739">
              <a:defRPr/>
            </a:pPr>
            <a:endParaRPr lang="ru-RU" sz="2330" dirty="0" smtClean="0"/>
          </a:p>
          <a:p>
            <a:pPr indent="358739">
              <a:defRPr/>
            </a:pPr>
            <a:endParaRPr lang="ru-RU" sz="2330" dirty="0"/>
          </a:p>
          <a:p>
            <a:pPr indent="358739">
              <a:defRPr/>
            </a:pPr>
            <a:endParaRPr lang="ru-RU" sz="2330" dirty="0" smtClean="0"/>
          </a:p>
          <a:p>
            <a:pPr indent="358739">
              <a:defRPr/>
            </a:pPr>
            <a:endParaRPr lang="ru-RU" sz="2330" dirty="0"/>
          </a:p>
          <a:p>
            <a:pPr indent="358739">
              <a:defRPr/>
            </a:pPr>
            <a:endParaRPr lang="ru-RU" sz="2330" dirty="0" smtClean="0"/>
          </a:p>
          <a:p>
            <a:pPr indent="358739">
              <a:defRPr/>
            </a:pPr>
            <a:endParaRPr lang="ru-RU" sz="2330" dirty="0"/>
          </a:p>
          <a:p>
            <a:pPr indent="358739">
              <a:defRPr/>
            </a:pPr>
            <a:endParaRPr lang="ru-RU" sz="2330" dirty="0"/>
          </a:p>
        </p:txBody>
      </p:sp>
      <p:sp>
        <p:nvSpPr>
          <p:cNvPr id="4" name="Овал 3"/>
          <p:cNvSpPr/>
          <p:nvPr/>
        </p:nvSpPr>
        <p:spPr>
          <a:xfrm>
            <a:off x="10771087" y="285308"/>
            <a:ext cx="1157561" cy="11575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4" name="Picture 12" descr="КПП Училища"/>
          <p:cNvSpPr>
            <a:spLocks noChangeAspect="1" noChangeArrowheads="1"/>
          </p:cNvSpPr>
          <p:nvPr/>
        </p:nvSpPr>
        <p:spPr bwMode="auto">
          <a:xfrm>
            <a:off x="1524000" y="0"/>
            <a:ext cx="9155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054" name="Rectangle 2">
            <a:extLst>
              <a:ext uri="{FF2B5EF4-FFF2-40B4-BE49-F238E27FC236}">
                <a16:creationId xmlns:a16="http://schemas.microsoft.com/office/drawing/2014/main" id="{04380996-92EB-4B89-8B2B-E698A79BD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47785"/>
            <a:ext cx="9144000" cy="1811600"/>
          </a:xfrm>
          <a:prstGeom prst="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</a:effectLst>
          <a:extLst/>
        </p:spPr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F62C9AD6-0250-4FC1-B9B5-8A1AC2B6E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3592" y="1925152"/>
            <a:ext cx="7344816" cy="157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9" rIns="92075" bIns="46039">
            <a:spAutoFit/>
          </a:bodyPr>
          <a:lstStyle/>
          <a:p>
            <a:pPr algn="ctr" defTabSz="762000">
              <a:tabLst>
                <a:tab pos="2098675" algn="l"/>
              </a:tabLst>
            </a:pPr>
            <a:r>
              <a:rPr lang="ru-RU" altLang="ru-RU" dirty="0">
                <a:solidFill>
                  <a:schemeClr val="bg1"/>
                </a:solidFill>
              </a:rPr>
              <a:t>Набор для обучения по программам подготовки сержантов, солдат </a:t>
            </a:r>
            <a:r>
              <a:rPr lang="ru-RU" altLang="ru-RU" dirty="0" smtClean="0">
                <a:solidFill>
                  <a:schemeClr val="bg1"/>
                </a:solidFill>
              </a:rPr>
              <a:t>запаса </a:t>
            </a:r>
            <a:r>
              <a:rPr lang="ru-RU" altLang="ru-RU" dirty="0">
                <a:solidFill>
                  <a:schemeClr val="bg1"/>
                </a:solidFill>
              </a:rPr>
              <a:t>в 2023/2024 году</a:t>
            </a:r>
          </a:p>
        </p:txBody>
      </p:sp>
      <p:sp>
        <p:nvSpPr>
          <p:cNvPr id="3084" name="Rectangle 3"/>
          <p:cNvSpPr>
            <a:spLocks noChangeArrowheads="1"/>
          </p:cNvSpPr>
          <p:nvPr/>
        </p:nvSpPr>
        <p:spPr bwMode="auto">
          <a:xfrm>
            <a:off x="5827523" y="395060"/>
            <a:ext cx="4741537" cy="101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9" rIns="92075" bIns="46039">
            <a:spAutoFit/>
          </a:bodyPr>
          <a:lstStyle/>
          <a:p>
            <a:pPr algn="r" defTabSz="762000">
              <a:tabLst>
                <a:tab pos="2098675" algn="l"/>
              </a:tabLst>
            </a:pPr>
            <a:r>
              <a:rPr lang="ru-RU" altLang="ru-RU" sz="2000" dirty="0">
                <a:solidFill>
                  <a:schemeClr val="bg1"/>
                </a:solidFill>
              </a:rPr>
              <a:t>ФГБОУ ВО ДАЛЬНЕВОСТОЧНЫЙ ГОСУДАРСТВЕННЫЙ </a:t>
            </a:r>
            <a:r>
              <a:rPr lang="ru-RU" altLang="ru-RU" sz="2000" dirty="0" smtClean="0">
                <a:solidFill>
                  <a:schemeClr val="bg1"/>
                </a:solidFill>
              </a:rPr>
              <a:t>АГРАРНЫЙ УНИВЕРСИТЕТ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087" y="285308"/>
            <a:ext cx="1157561" cy="115756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014" y="3201040"/>
            <a:ext cx="5993985" cy="373922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469615" y="550297"/>
            <a:ext cx="3019719" cy="70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9" rIns="92075" bIns="46039">
            <a:spAutoFit/>
          </a:bodyPr>
          <a:lstStyle/>
          <a:p>
            <a:pPr defTabSz="762000">
              <a:tabLst>
                <a:tab pos="2098675" algn="l"/>
              </a:tabLst>
            </a:pPr>
            <a:r>
              <a:rPr lang="ru-RU" sz="2000" dirty="0" smtClean="0">
                <a:solidFill>
                  <a:schemeClr val="bg1"/>
                </a:solidFill>
              </a:rPr>
              <a:t>ВОЕННЫЙ </a:t>
            </a:r>
          </a:p>
          <a:p>
            <a:pPr defTabSz="762000">
              <a:tabLst>
                <a:tab pos="2098675" algn="l"/>
              </a:tabLst>
            </a:pPr>
            <a:r>
              <a:rPr lang="ru-RU" sz="2000" dirty="0" smtClean="0">
                <a:solidFill>
                  <a:schemeClr val="bg1"/>
                </a:solidFill>
              </a:rPr>
              <a:t>УЧЕБНЫЙ ЦЕНТР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8934"/>
            <a:ext cx="12192000" cy="704088"/>
          </a:xfrm>
          <a:prstGeom prst="rect">
            <a:avLst/>
          </a:prstGeom>
        </p:spPr>
      </p:pic>
      <p:sp>
        <p:nvSpPr>
          <p:cNvPr id="24" name="Rectangle 4">
            <a:extLst>
              <a:ext uri="{FF2B5EF4-FFF2-40B4-BE49-F238E27FC236}">
                <a16:creationId xmlns:a16="http://schemas.microsoft.com/office/drawing/2014/main" id="{F62C9AD6-0250-4FC1-B9B5-8A1AC2B6E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53" y="4041001"/>
            <a:ext cx="7344816" cy="212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9" rIns="92075" bIns="46039">
            <a:spAutoFit/>
          </a:bodyPr>
          <a:lstStyle/>
          <a:p>
            <a:pPr defTabSz="762000">
              <a:tabLst>
                <a:tab pos="2098675" algn="l"/>
              </a:tabLst>
            </a:pPr>
            <a:r>
              <a:rPr lang="ru-RU" altLang="ru-RU" sz="2200" dirty="0" smtClean="0">
                <a:solidFill>
                  <a:schemeClr val="bg1"/>
                </a:solidFill>
              </a:rPr>
              <a:t>Начальник военного учебного центра</a:t>
            </a:r>
          </a:p>
          <a:p>
            <a:pPr defTabSz="762000">
              <a:tabLst>
                <a:tab pos="2098675" algn="l"/>
              </a:tabLst>
            </a:pPr>
            <a:r>
              <a:rPr lang="ru-RU" altLang="ru-RU" sz="2200" dirty="0" smtClean="0">
                <a:solidFill>
                  <a:schemeClr val="bg1"/>
                </a:solidFill>
              </a:rPr>
              <a:t>полковник Перцев Александр Борисович</a:t>
            </a:r>
          </a:p>
          <a:p>
            <a:pPr defTabSz="762000">
              <a:tabLst>
                <a:tab pos="2098675" algn="l"/>
              </a:tabLst>
            </a:pPr>
            <a:endParaRPr lang="ru-RU" altLang="ru-RU" sz="2200" dirty="0">
              <a:solidFill>
                <a:schemeClr val="bg1"/>
              </a:solidFill>
            </a:endParaRPr>
          </a:p>
          <a:p>
            <a:pPr defTabSz="762000">
              <a:tabLst>
                <a:tab pos="2098675" algn="l"/>
              </a:tabLst>
            </a:pPr>
            <a:r>
              <a:rPr lang="ru-RU" altLang="ru-RU" sz="2200" dirty="0" smtClean="0">
                <a:solidFill>
                  <a:schemeClr val="bg1"/>
                </a:solidFill>
              </a:rPr>
              <a:t>Начальник учебной части – заместитель</a:t>
            </a:r>
          </a:p>
          <a:p>
            <a:pPr defTabSz="762000">
              <a:tabLst>
                <a:tab pos="2098675" algn="l"/>
              </a:tabLst>
            </a:pPr>
            <a:r>
              <a:rPr lang="ru-RU" altLang="ru-RU" sz="2200" dirty="0" smtClean="0">
                <a:solidFill>
                  <a:schemeClr val="bg1"/>
                </a:solidFill>
              </a:rPr>
              <a:t>начальника </a:t>
            </a:r>
            <a:r>
              <a:rPr lang="ru-RU" altLang="ru-RU" sz="2200" dirty="0">
                <a:solidFill>
                  <a:schemeClr val="bg1"/>
                </a:solidFill>
              </a:rPr>
              <a:t>военного учебного </a:t>
            </a:r>
            <a:r>
              <a:rPr lang="ru-RU" altLang="ru-RU" sz="2200" dirty="0" smtClean="0">
                <a:solidFill>
                  <a:schemeClr val="bg1"/>
                </a:solidFill>
              </a:rPr>
              <a:t>центра</a:t>
            </a:r>
          </a:p>
          <a:p>
            <a:pPr defTabSz="762000">
              <a:tabLst>
                <a:tab pos="2098675" algn="l"/>
              </a:tabLst>
            </a:pPr>
            <a:r>
              <a:rPr lang="ru-RU" altLang="ru-RU" sz="2200" dirty="0" smtClean="0">
                <a:solidFill>
                  <a:schemeClr val="bg1"/>
                </a:solidFill>
              </a:rPr>
              <a:t>подполковник Смотров Юрий Александрович</a:t>
            </a:r>
            <a:endParaRPr lang="ru-RU" altLang="ru-RU" sz="2200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16632"/>
            <a:ext cx="1200707" cy="149890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784" y="-7938"/>
            <a:ext cx="12263438" cy="446276"/>
          </a:xfrm>
          <a:prstGeom prst="rect">
            <a:avLst/>
          </a:prstGeom>
          <a:solidFill>
            <a:schemeClr val="bg1">
              <a:lumMod val="95000"/>
              <a:alpha val="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58739" algn="ctr"/>
            <a:endParaRPr lang="ru-RU" sz="23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2492155-0B23-4C7B-A044-2FA6FEB6C56A}"/>
              </a:ext>
            </a:extLst>
          </p:cNvPr>
          <p:cNvSpPr/>
          <p:nvPr/>
        </p:nvSpPr>
        <p:spPr bwMode="auto">
          <a:xfrm>
            <a:off x="0" y="-7938"/>
            <a:ext cx="12192000" cy="66357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lIns="103097" tIns="51548" rIns="103097" bIns="51548" anchor="ctr"/>
          <a:lstStyle/>
          <a:p>
            <a:pPr algn="ctr" defTabSz="950177">
              <a:lnSpc>
                <a:spcPct val="80000"/>
              </a:lnSpc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0" name="Rectangle 35">
            <a:extLst>
              <a:ext uri="{FF2B5EF4-FFF2-40B4-BE49-F238E27FC236}">
                <a16:creationId xmlns:a16="http://schemas.microsoft.com/office/drawing/2014/main" id="{0BD04D66-E9F2-4AE6-AB0F-755EF4ADB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8413" y="247650"/>
            <a:ext cx="3333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B2369F5-3E43-4A5E-8C04-5A536F91D5C5}"/>
              </a:ext>
            </a:extLst>
          </p:cNvPr>
          <p:cNvSpPr/>
          <p:nvPr/>
        </p:nvSpPr>
        <p:spPr>
          <a:xfrm>
            <a:off x="1760028" y="39728"/>
            <a:ext cx="8649094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Предварительный отбор</a:t>
            </a:r>
            <a:endParaRPr lang="ru-RU" sz="26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C:\Documents and Settings\user\Мои документы\Олег\Дизайн\ГЕРАЛЬДИКА\Звезда разная\zvezda.gif">
            <a:extLst>
              <a:ext uri="{FF2B5EF4-FFF2-40B4-BE49-F238E27FC236}">
                <a16:creationId xmlns:a16="http://schemas.microsoft.com/office/drawing/2014/main" id="{F37F64F2-4372-4B72-ACB3-01FAD6105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27645"/>
          <a:stretch/>
        </p:blipFill>
        <p:spPr bwMode="auto">
          <a:xfrm>
            <a:off x="11208566" y="-8816"/>
            <a:ext cx="983433" cy="131554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9" name="Rectangle 49">
            <a:extLst>
              <a:ext uri="{FF2B5EF4-FFF2-40B4-BE49-F238E27FC236}">
                <a16:creationId xmlns:a16="http://schemas.microsoft.com/office/drawing/2014/main" id="{C934C79F-872E-45F7-ACC6-812D168E6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4963" y="534988"/>
            <a:ext cx="29686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D3864D-CD63-4F0A-BABC-E94063FE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388" y="457201"/>
            <a:ext cx="755650" cy="544513"/>
          </a:xfrm>
        </p:spPr>
        <p:txBody>
          <a:bodyPr/>
          <a:lstStyle/>
          <a:p>
            <a:pPr algn="ctr">
              <a:defRPr/>
            </a:pPr>
            <a:fld id="{4A36243A-7BF1-4240-8C1E-84ED686ACDC7}" type="slidenum">
              <a:rPr lang="ru-RU" sz="3200" b="1">
                <a:solidFill>
                  <a:srgbClr val="FFFF01"/>
                </a:solidFill>
                <a:effectLst>
                  <a:glow rad="63500">
                    <a:srgbClr val="FD2F2F"/>
                  </a:glow>
                  <a:outerShdw blurRad="38100" dist="50800" dir="3000000" algn="ctr" rotWithShape="0">
                    <a:schemeClr val="tx1">
                      <a:alpha val="92000"/>
                    </a:schemeClr>
                  </a:outerShdw>
                </a:effectLst>
                <a:latin typeface="Garamond" panose="02020404030301010803" pitchFamily="18" charset="0"/>
              </a:rPr>
              <a:pPr algn="ctr">
                <a:defRPr/>
              </a:pPr>
              <a:t>10</a:t>
            </a:fld>
            <a:endParaRPr lang="ru-RU" sz="3200" b="1" dirty="0">
              <a:solidFill>
                <a:srgbClr val="FFFF01"/>
              </a:solidFill>
              <a:effectLst>
                <a:glow rad="63500">
                  <a:srgbClr val="FD2F2F"/>
                </a:glow>
                <a:outerShdw blurRad="38100" dist="50800" dir="3000000" algn="ctr" rotWithShape="0">
                  <a:schemeClr val="tx1">
                    <a:alpha val="92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116632"/>
            <a:ext cx="864096" cy="1078699"/>
          </a:xfrm>
          <a:prstGeom prst="rect">
            <a:avLst/>
          </a:prstGeom>
        </p:spPr>
      </p:pic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2280519" y="1195331"/>
            <a:ext cx="7558953" cy="432048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indent="358775" algn="just">
              <a:lnSpc>
                <a:spcPct val="95000"/>
              </a:lnSpc>
              <a:buFont typeface="Arial" panose="020B0604020202020204" pitchFamily="34" charset="0"/>
              <a:buNone/>
              <a:defRPr sz="2100" b="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indent="0"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Прохождение диагностических исследований </a:t>
            </a:r>
          </a:p>
          <a:p>
            <a:pPr indent="0" algn="ctr"/>
            <a:endParaRPr lang="ru-RU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63352" y="1772816"/>
            <a:ext cx="11593288" cy="4680520"/>
          </a:xfrm>
          <a:prstGeom prst="rect">
            <a:avLst/>
          </a:prstGeom>
          <a:solidFill>
            <a:schemeClr val="accent1">
              <a:lumMod val="20000"/>
              <a:lumOff val="80000"/>
              <a:alpha val="59000"/>
            </a:schemeClr>
          </a:solidFill>
          <a:extLst/>
        </p:spPr>
        <p:txBody>
          <a:bodyPr/>
          <a:lstStyle>
            <a:defPPr>
              <a:defRPr lang="ru-RU"/>
            </a:defPPr>
            <a:lvl1pPr marL="0" indent="358775" algn="just">
              <a:lnSpc>
                <a:spcPct val="95000"/>
              </a:lnSpc>
              <a:buFont typeface="Arial" panose="020B0604020202020204" pitchFamily="34" charset="0"/>
              <a:buNone/>
              <a:defRPr sz="2100" b="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ru-RU" sz="2200" dirty="0">
                <a:solidFill>
                  <a:srgbClr val="000000"/>
                </a:solidFill>
                <a:ea typeface="Times New Roman"/>
              </a:rPr>
              <a:t>После подачи </a:t>
            </a:r>
            <a:r>
              <a:rPr lang="ru-RU" sz="2200" dirty="0" smtClean="0">
                <a:solidFill>
                  <a:srgbClr val="000000"/>
                </a:solidFill>
                <a:ea typeface="Times New Roman"/>
              </a:rPr>
              <a:t>заявлений кандидату необходимо </a:t>
            </a:r>
            <a:r>
              <a:rPr lang="ru-RU" sz="2200" b="1" dirty="0">
                <a:solidFill>
                  <a:srgbClr val="FF0000"/>
                </a:solidFill>
                <a:ea typeface="Times New Roman"/>
              </a:rPr>
              <a:t>с</a:t>
            </a:r>
            <a:r>
              <a:rPr lang="ru-RU" sz="2200" b="1" dirty="0">
                <a:solidFill>
                  <a:srgbClr val="FF0000"/>
                </a:solidFill>
                <a:ea typeface="Calibri"/>
              </a:rPr>
              <a:t>амостоятельно пройти</a:t>
            </a:r>
            <a:r>
              <a:rPr lang="ru-RU" sz="2200" dirty="0">
                <a:solidFill>
                  <a:srgbClr val="FF0000"/>
                </a:solidFill>
                <a:ea typeface="Calibri"/>
              </a:rPr>
              <a:t> </a:t>
            </a:r>
            <a:r>
              <a:rPr lang="ru-RU" sz="2200" dirty="0" smtClean="0">
                <a:solidFill>
                  <a:srgbClr val="FF0000"/>
                </a:solidFill>
                <a:ea typeface="Calibri"/>
              </a:rPr>
              <a:t/>
            </a:r>
            <a:br>
              <a:rPr lang="ru-RU" sz="2200" dirty="0" smtClean="0">
                <a:solidFill>
                  <a:srgbClr val="FF0000"/>
                </a:solidFill>
                <a:ea typeface="Calibri"/>
              </a:rPr>
            </a:br>
            <a:r>
              <a:rPr lang="ru-RU" sz="2200" b="1" dirty="0" smtClean="0">
                <a:solidFill>
                  <a:srgbClr val="FF0000"/>
                </a:solidFill>
                <a:ea typeface="Calibri"/>
              </a:rPr>
              <a:t>в </a:t>
            </a:r>
            <a:r>
              <a:rPr lang="ru-RU" sz="2200" b="1" dirty="0">
                <a:solidFill>
                  <a:srgbClr val="FF0000"/>
                </a:solidFill>
                <a:ea typeface="Calibri"/>
              </a:rPr>
              <a:t>медицинских организациях государственной и муниципальной систем здравоохранения </a:t>
            </a:r>
            <a:r>
              <a:rPr lang="ru-RU" sz="2200" dirty="0">
                <a:solidFill>
                  <a:srgbClr val="000000"/>
                </a:solidFill>
                <a:ea typeface="Calibri"/>
              </a:rPr>
              <a:t>(в </a:t>
            </a:r>
            <a:r>
              <a:rPr lang="ru-RU" sz="2200" dirty="0" smtClean="0">
                <a:solidFill>
                  <a:srgbClr val="000000"/>
                </a:solidFill>
                <a:ea typeface="Calibri"/>
              </a:rPr>
              <a:t>поликлинике по </a:t>
            </a:r>
            <a:r>
              <a:rPr lang="ru-RU" sz="2200" dirty="0">
                <a:solidFill>
                  <a:srgbClr val="000000"/>
                </a:solidFill>
                <a:ea typeface="Calibri"/>
              </a:rPr>
              <a:t>регистрации места жительства)</a:t>
            </a:r>
            <a:r>
              <a:rPr lang="ru-RU" sz="2200" b="1" dirty="0">
                <a:solidFill>
                  <a:srgbClr val="000000"/>
                </a:solidFill>
                <a:ea typeface="Calibri"/>
              </a:rPr>
              <a:t> </a:t>
            </a:r>
            <a:r>
              <a:rPr lang="ru-RU" sz="2200" dirty="0">
                <a:solidFill>
                  <a:srgbClr val="000000"/>
                </a:solidFill>
                <a:ea typeface="Calibri"/>
              </a:rPr>
              <a:t>предварительные обязательные </a:t>
            </a:r>
            <a:r>
              <a:rPr lang="ru-RU" sz="2200" b="1" dirty="0">
                <a:solidFill>
                  <a:srgbClr val="FF0000"/>
                </a:solidFill>
                <a:ea typeface="Calibri"/>
              </a:rPr>
              <a:t>диагностические  исследования</a:t>
            </a:r>
            <a:r>
              <a:rPr lang="ru-RU" sz="2200" dirty="0">
                <a:solidFill>
                  <a:srgbClr val="000000"/>
                </a:solidFill>
                <a:ea typeface="Calibri"/>
              </a:rPr>
              <a:t>: </a:t>
            </a:r>
            <a:endParaRPr lang="ru-RU" sz="2200" dirty="0">
              <a:ea typeface="Calibri"/>
            </a:endParaRPr>
          </a:p>
          <a:p>
            <a:pPr indent="342900">
              <a:spcAft>
                <a:spcPts val="0"/>
              </a:spcAft>
            </a:pPr>
            <a:r>
              <a:rPr lang="ru-RU" sz="2200" dirty="0">
                <a:solidFill>
                  <a:srgbClr val="FF0000"/>
                </a:solidFill>
                <a:ea typeface="Times New Roman"/>
              </a:rPr>
              <a:t>  </a:t>
            </a:r>
            <a:r>
              <a:rPr lang="ru-RU" sz="2200" dirty="0">
                <a:solidFill>
                  <a:srgbClr val="000000"/>
                </a:solidFill>
                <a:ea typeface="Times New Roman"/>
              </a:rPr>
              <a:t>- флюорография легких в 2 проекциях (если ранее делалась, действительна </a:t>
            </a:r>
            <a:r>
              <a:rPr lang="ru-RU" sz="2200" dirty="0" smtClean="0">
                <a:solidFill>
                  <a:srgbClr val="000000"/>
                </a:solidFill>
                <a:ea typeface="Times New Roman"/>
              </a:rPr>
              <a:t/>
            </a:r>
            <a:br>
              <a:rPr lang="ru-RU" sz="2200" dirty="0" smtClean="0">
                <a:solidFill>
                  <a:srgbClr val="000000"/>
                </a:solidFill>
                <a:ea typeface="Times New Roman"/>
              </a:rPr>
            </a:br>
            <a:r>
              <a:rPr lang="ru-RU" sz="2200" dirty="0" smtClean="0">
                <a:solidFill>
                  <a:srgbClr val="000000"/>
                </a:solidFill>
                <a:ea typeface="Times New Roman"/>
              </a:rPr>
              <a:t>в </a:t>
            </a:r>
            <a:r>
              <a:rPr lang="ru-RU" sz="2200" dirty="0">
                <a:solidFill>
                  <a:srgbClr val="000000"/>
                </a:solidFill>
                <a:ea typeface="Times New Roman"/>
              </a:rPr>
              <a:t>течении 1 года) с обязательным представлением при освидетельствовании </a:t>
            </a:r>
            <a:r>
              <a:rPr lang="ru-RU" sz="2200" dirty="0" smtClean="0">
                <a:solidFill>
                  <a:srgbClr val="000000"/>
                </a:solidFill>
                <a:ea typeface="Times New Roman"/>
              </a:rPr>
              <a:t/>
            </a:r>
            <a:br>
              <a:rPr lang="ru-RU" sz="2200" dirty="0" smtClean="0">
                <a:solidFill>
                  <a:srgbClr val="000000"/>
                </a:solidFill>
                <a:ea typeface="Times New Roman"/>
              </a:rPr>
            </a:br>
            <a:r>
              <a:rPr lang="ru-RU" sz="2200" dirty="0" smtClean="0">
                <a:solidFill>
                  <a:srgbClr val="000000"/>
                </a:solidFill>
                <a:ea typeface="Times New Roman"/>
              </a:rPr>
              <a:t>в </a:t>
            </a:r>
            <a:r>
              <a:rPr lang="ru-RU" sz="2200" dirty="0">
                <a:solidFill>
                  <a:srgbClr val="000000"/>
                </a:solidFill>
                <a:ea typeface="Times New Roman"/>
              </a:rPr>
              <a:t>военном комиссариате муниципального образования </a:t>
            </a:r>
            <a:r>
              <a:rPr lang="ru-RU" sz="2200" dirty="0" err="1">
                <a:solidFill>
                  <a:srgbClr val="000000"/>
                </a:solidFill>
                <a:ea typeface="Times New Roman"/>
              </a:rPr>
              <a:t>флюорограммы</a:t>
            </a:r>
            <a:r>
              <a:rPr lang="ru-RU" sz="2200" dirty="0">
                <a:solidFill>
                  <a:srgbClr val="000000"/>
                </a:solidFill>
                <a:ea typeface="Times New Roman"/>
              </a:rPr>
              <a:t> на пленке;</a:t>
            </a:r>
            <a:endParaRPr lang="ru-RU" sz="2200" dirty="0">
              <a:ea typeface="Calibri"/>
            </a:endParaRPr>
          </a:p>
          <a:p>
            <a:pPr indent="342900">
              <a:spcAft>
                <a:spcPts val="0"/>
              </a:spcAft>
            </a:pPr>
            <a:r>
              <a:rPr lang="ru-RU" sz="2200" dirty="0">
                <a:solidFill>
                  <a:srgbClr val="000000"/>
                </a:solidFill>
                <a:ea typeface="Times New Roman"/>
              </a:rPr>
              <a:t>  - общий (клинический) анализ крови;</a:t>
            </a:r>
            <a:endParaRPr lang="ru-RU" sz="2200" dirty="0">
              <a:ea typeface="Calibri"/>
            </a:endParaRPr>
          </a:p>
          <a:p>
            <a:pPr indent="342900">
              <a:spcAft>
                <a:spcPts val="0"/>
              </a:spcAft>
            </a:pPr>
            <a:r>
              <a:rPr lang="ru-RU" sz="2200" dirty="0">
                <a:solidFill>
                  <a:srgbClr val="000000"/>
                </a:solidFill>
                <a:ea typeface="Times New Roman"/>
              </a:rPr>
              <a:t>  - общий анализ мочи;</a:t>
            </a:r>
            <a:endParaRPr lang="ru-RU" sz="2200" dirty="0">
              <a:ea typeface="Calibri"/>
            </a:endParaRPr>
          </a:p>
          <a:p>
            <a:pPr indent="342900">
              <a:spcAft>
                <a:spcPts val="0"/>
              </a:spcAft>
            </a:pPr>
            <a:r>
              <a:rPr lang="ru-RU" sz="2200" dirty="0">
                <a:solidFill>
                  <a:srgbClr val="000000"/>
                </a:solidFill>
                <a:ea typeface="Times New Roman"/>
              </a:rPr>
              <a:t>  - электрокардиография в покое;</a:t>
            </a:r>
            <a:endParaRPr lang="ru-RU" sz="2200" dirty="0">
              <a:ea typeface="Calibri"/>
            </a:endParaRPr>
          </a:p>
          <a:p>
            <a:pPr indent="342900">
              <a:spcAft>
                <a:spcPts val="0"/>
              </a:spcAft>
            </a:pPr>
            <a:r>
              <a:rPr lang="ru-RU" sz="2200" dirty="0">
                <a:solidFill>
                  <a:srgbClr val="000000"/>
                </a:solidFill>
                <a:ea typeface="Times New Roman"/>
              </a:rPr>
              <a:t>  - исследование крови на антитела к вирусу иммунодефицита человека, маркеры гепатита "B" и "C";</a:t>
            </a:r>
            <a:endParaRPr lang="ru-RU" sz="2200" dirty="0">
              <a:ea typeface="Calibri"/>
            </a:endParaRPr>
          </a:p>
          <a:p>
            <a:pPr indent="270510">
              <a:spcAft>
                <a:spcPts val="0"/>
              </a:spcAft>
            </a:pPr>
            <a:r>
              <a:rPr lang="ru-RU" sz="2200" kern="50" dirty="0">
                <a:solidFill>
                  <a:srgbClr val="000000"/>
                </a:solidFill>
                <a:ea typeface="Andale Sans UI"/>
              </a:rPr>
              <a:t>    - справка из психоневрологического диспансера</a:t>
            </a:r>
            <a:r>
              <a:rPr lang="ru-RU" sz="2200" kern="50" dirty="0" smtClean="0">
                <a:solidFill>
                  <a:srgbClr val="000000"/>
                </a:solidFill>
                <a:ea typeface="Andale Sans UI"/>
              </a:rPr>
              <a:t>;</a:t>
            </a:r>
            <a:endParaRPr lang="ru-RU" sz="2200" dirty="0">
              <a:ea typeface="Calibri"/>
            </a:endParaRPr>
          </a:p>
          <a:p>
            <a:pPr indent="270510">
              <a:spcAft>
                <a:spcPts val="0"/>
              </a:spcAft>
            </a:pPr>
            <a:r>
              <a:rPr lang="ru-RU" sz="2200" kern="50" dirty="0">
                <a:solidFill>
                  <a:srgbClr val="000000"/>
                </a:solidFill>
                <a:ea typeface="Andale Sans UI"/>
              </a:rPr>
              <a:t>    - справка из наркологического диспансера</a:t>
            </a:r>
            <a:r>
              <a:rPr lang="ru-RU" sz="2200" kern="50" dirty="0" smtClean="0">
                <a:solidFill>
                  <a:srgbClr val="000000"/>
                </a:solidFill>
                <a:ea typeface="Andale Sans UI"/>
              </a:rPr>
              <a:t>.</a:t>
            </a:r>
            <a:endParaRPr lang="ru-RU" sz="2200" dirty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27018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784" y="-7938"/>
            <a:ext cx="12263438" cy="446276"/>
          </a:xfrm>
          <a:prstGeom prst="rect">
            <a:avLst/>
          </a:prstGeom>
          <a:solidFill>
            <a:schemeClr val="bg1">
              <a:lumMod val="95000"/>
              <a:alpha val="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58739" algn="ctr"/>
            <a:endParaRPr lang="ru-RU" sz="23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2492155-0B23-4C7B-A044-2FA6FEB6C56A}"/>
              </a:ext>
            </a:extLst>
          </p:cNvPr>
          <p:cNvSpPr/>
          <p:nvPr/>
        </p:nvSpPr>
        <p:spPr bwMode="auto">
          <a:xfrm>
            <a:off x="0" y="-7938"/>
            <a:ext cx="12192000" cy="66357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lIns="103097" tIns="51548" rIns="103097" bIns="51548" anchor="ctr"/>
          <a:lstStyle/>
          <a:p>
            <a:pPr algn="ctr" defTabSz="950177">
              <a:lnSpc>
                <a:spcPct val="80000"/>
              </a:lnSpc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0" name="Rectangle 35">
            <a:extLst>
              <a:ext uri="{FF2B5EF4-FFF2-40B4-BE49-F238E27FC236}">
                <a16:creationId xmlns:a16="http://schemas.microsoft.com/office/drawing/2014/main" id="{0BD04D66-E9F2-4AE6-AB0F-755EF4ADB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8413" y="247650"/>
            <a:ext cx="3333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B2369F5-3E43-4A5E-8C04-5A536F91D5C5}"/>
              </a:ext>
            </a:extLst>
          </p:cNvPr>
          <p:cNvSpPr/>
          <p:nvPr/>
        </p:nvSpPr>
        <p:spPr>
          <a:xfrm>
            <a:off x="1760028" y="39728"/>
            <a:ext cx="8649094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Предварительный отбор</a:t>
            </a:r>
            <a:endParaRPr lang="ru-RU" sz="26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C:\Documents and Settings\user\Мои документы\Олег\Дизайн\ГЕРАЛЬДИКА\Звезда разная\zvezda.gif">
            <a:extLst>
              <a:ext uri="{FF2B5EF4-FFF2-40B4-BE49-F238E27FC236}">
                <a16:creationId xmlns:a16="http://schemas.microsoft.com/office/drawing/2014/main" id="{F37F64F2-4372-4B72-ACB3-01FAD6105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27645"/>
          <a:stretch/>
        </p:blipFill>
        <p:spPr bwMode="auto">
          <a:xfrm>
            <a:off x="11208566" y="-8816"/>
            <a:ext cx="983433" cy="131554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9" name="Rectangle 49">
            <a:extLst>
              <a:ext uri="{FF2B5EF4-FFF2-40B4-BE49-F238E27FC236}">
                <a16:creationId xmlns:a16="http://schemas.microsoft.com/office/drawing/2014/main" id="{C934C79F-872E-45F7-ACC6-812D168E6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4963" y="534988"/>
            <a:ext cx="29686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D3864D-CD63-4F0A-BABC-E94063FE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388" y="457201"/>
            <a:ext cx="755650" cy="544513"/>
          </a:xfrm>
        </p:spPr>
        <p:txBody>
          <a:bodyPr/>
          <a:lstStyle/>
          <a:p>
            <a:pPr algn="ctr">
              <a:defRPr/>
            </a:pPr>
            <a:fld id="{4A36243A-7BF1-4240-8C1E-84ED686ACDC7}" type="slidenum">
              <a:rPr lang="ru-RU" sz="3200" b="1">
                <a:solidFill>
                  <a:srgbClr val="FFFF01"/>
                </a:solidFill>
                <a:effectLst>
                  <a:glow rad="63500">
                    <a:srgbClr val="FD2F2F"/>
                  </a:glow>
                  <a:outerShdw blurRad="38100" dist="50800" dir="3000000" algn="ctr" rotWithShape="0">
                    <a:schemeClr val="tx1">
                      <a:alpha val="92000"/>
                    </a:schemeClr>
                  </a:outerShdw>
                </a:effectLst>
                <a:latin typeface="Garamond" panose="02020404030301010803" pitchFamily="18" charset="0"/>
              </a:rPr>
              <a:pPr algn="ctr">
                <a:defRPr/>
              </a:pPr>
              <a:t>11</a:t>
            </a:fld>
            <a:endParaRPr lang="ru-RU" sz="3200" b="1" dirty="0">
              <a:solidFill>
                <a:srgbClr val="FFFF01"/>
              </a:solidFill>
              <a:effectLst>
                <a:glow rad="63500">
                  <a:srgbClr val="FD2F2F"/>
                </a:glow>
                <a:outerShdw blurRad="38100" dist="50800" dir="3000000" algn="ctr" rotWithShape="0">
                  <a:schemeClr val="tx1">
                    <a:alpha val="92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116632"/>
            <a:ext cx="864096" cy="1078699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63352" y="1189691"/>
            <a:ext cx="11593288" cy="1807261"/>
          </a:xfrm>
          <a:prstGeom prst="rect">
            <a:avLst/>
          </a:prstGeom>
          <a:solidFill>
            <a:schemeClr val="accent1">
              <a:lumMod val="20000"/>
              <a:lumOff val="80000"/>
              <a:alpha val="59000"/>
            </a:schemeClr>
          </a:solidFill>
          <a:extLst/>
        </p:spPr>
        <p:txBody>
          <a:bodyPr/>
          <a:lstStyle>
            <a:defPPr>
              <a:defRPr lang="ru-RU"/>
            </a:defPPr>
            <a:lvl1pPr marL="0" indent="358775" algn="just">
              <a:lnSpc>
                <a:spcPct val="95000"/>
              </a:lnSpc>
              <a:buFont typeface="Arial" panose="020B0604020202020204" pitchFamily="34" charset="0"/>
              <a:buNone/>
              <a:defRPr sz="2100" b="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ru-RU" sz="2000" dirty="0"/>
              <a:t>Выдача кандидатам направлений </a:t>
            </a:r>
            <a:r>
              <a:rPr lang="ru-RU" sz="2000" dirty="0" smtClean="0"/>
              <a:t>и бланков карт медицинского освидетельствования </a:t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военный комиссариат проводится в Военном учебном центре </a:t>
            </a:r>
            <a:r>
              <a:rPr lang="ru-RU" sz="2000" dirty="0" smtClean="0">
                <a:ea typeface="Calibri" panose="020F0502020204030204" pitchFamily="34" charset="0"/>
              </a:rPr>
              <a:t>2 </a:t>
            </a:r>
            <a:r>
              <a:rPr lang="ru-RU" sz="2000" dirty="0">
                <a:ea typeface="Calibri" panose="020F0502020204030204" pitchFamily="34" charset="0"/>
              </a:rPr>
              <a:t>этаж основного здания </a:t>
            </a:r>
            <a:r>
              <a:rPr lang="ru-RU" sz="2000" dirty="0" smtClean="0">
                <a:ea typeface="Calibri" panose="020F0502020204030204" pitchFamily="34" charset="0"/>
              </a:rPr>
              <a:t/>
            </a:r>
            <a:br>
              <a:rPr lang="ru-RU" sz="2000" dirty="0" smtClean="0">
                <a:ea typeface="Calibri" panose="020F0502020204030204" pitchFamily="34" charset="0"/>
              </a:rPr>
            </a:br>
            <a:r>
              <a:rPr lang="ru-RU" sz="2000" dirty="0" smtClean="0">
                <a:ea typeface="Calibri" panose="020F0502020204030204" pitchFamily="34" charset="0"/>
              </a:rPr>
              <a:t>ВУЦ </a:t>
            </a:r>
            <a:r>
              <a:rPr lang="ru-RU" sz="2000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кабинет № 204 </a:t>
            </a:r>
            <a:r>
              <a:rPr lang="ru-RU" sz="2000" dirty="0"/>
              <a:t>(учебная часть). </a:t>
            </a:r>
          </a:p>
          <a:p>
            <a:r>
              <a:rPr lang="ru-RU" sz="2000" dirty="0" smtClean="0">
                <a:solidFill>
                  <a:srgbClr val="0033CC"/>
                </a:solidFill>
              </a:rPr>
              <a:t>При </a:t>
            </a:r>
            <a:r>
              <a:rPr lang="ru-RU" sz="2000" dirty="0">
                <a:solidFill>
                  <a:srgbClr val="0033CC"/>
                </a:solidFill>
              </a:rPr>
              <a:t>получении направления кандидат должен иметь с собой результаты диагностических исследований полученных в медицинских организациях государственной и муниципальной систем здравоохранения (в поликлинике по регистрации места жительства) 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99356" y="3506822"/>
            <a:ext cx="11593288" cy="3306554"/>
          </a:xfrm>
          <a:prstGeom prst="rect">
            <a:avLst/>
          </a:prstGeom>
          <a:solidFill>
            <a:schemeClr val="accent1">
              <a:lumMod val="20000"/>
              <a:lumOff val="80000"/>
              <a:alpha val="59000"/>
            </a:schemeClr>
          </a:solidFill>
          <a:extLst/>
        </p:spPr>
        <p:txBody>
          <a:bodyPr/>
          <a:lstStyle>
            <a:defPPr>
              <a:defRPr lang="ru-RU"/>
            </a:defPPr>
            <a:lvl1pPr marL="0" indent="358775" algn="just">
              <a:lnSpc>
                <a:spcPct val="95000"/>
              </a:lnSpc>
              <a:buFont typeface="Arial" panose="020B0604020202020204" pitchFamily="34" charset="0"/>
              <a:buNone/>
              <a:defRPr sz="2100" b="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FF0000"/>
                </a:solidFill>
              </a:rPr>
              <a:t>При прохождении медицинского освидетельствования военно-врачебной комиссией, кандидаты представляют в военный комиссариат:</a:t>
            </a:r>
          </a:p>
          <a:p>
            <a:r>
              <a:rPr lang="ru-RU" sz="2000" dirty="0" smtClean="0"/>
              <a:t>- направление </a:t>
            </a:r>
            <a:r>
              <a:rPr lang="ru-RU" sz="2000" dirty="0"/>
              <a:t>в военный </a:t>
            </a:r>
            <a:r>
              <a:rPr lang="ru-RU" sz="2000" dirty="0" smtClean="0"/>
              <a:t>комиссариат;</a:t>
            </a:r>
          </a:p>
          <a:p>
            <a:r>
              <a:rPr lang="ru-RU" sz="2000" dirty="0" smtClean="0"/>
              <a:t>- </a:t>
            </a:r>
            <a:r>
              <a:rPr lang="ru-RU" sz="2000" dirty="0"/>
              <a:t>паспорт гражданина Российской Федерации;</a:t>
            </a:r>
          </a:p>
          <a:p>
            <a:r>
              <a:rPr lang="ru-RU" sz="2000" dirty="0" smtClean="0">
                <a:solidFill>
                  <a:srgbClr val="181818"/>
                </a:solidFill>
                <a:ea typeface="Times New Roman"/>
                <a:cs typeface="Times New Roman"/>
              </a:rPr>
              <a:t>- </a:t>
            </a:r>
            <a:r>
              <a:rPr lang="ru-RU" sz="2000" dirty="0">
                <a:solidFill>
                  <a:srgbClr val="181818"/>
                </a:solidFill>
                <a:ea typeface="Times New Roman"/>
                <a:cs typeface="Times New Roman"/>
              </a:rPr>
              <a:t>удостоверение гражданина, подлежащего призыву на военную службу (приписное  свидетельств);</a:t>
            </a:r>
            <a:endParaRPr lang="ru-RU" sz="2000" dirty="0"/>
          </a:p>
          <a:p>
            <a:r>
              <a:rPr lang="ru-RU" sz="2000" dirty="0" smtClean="0"/>
              <a:t>- </a:t>
            </a:r>
            <a:r>
              <a:rPr lang="ru-RU" sz="2000" dirty="0"/>
              <a:t>справки и результаты анализов полученных при самостоятельном прохождении в медицинских организациях государственной и муниципальной систем здравоохранения (в поликлинике по регистрации места жительства</a:t>
            </a:r>
            <a:r>
              <a:rPr lang="ru-RU" sz="2000" dirty="0" smtClean="0"/>
              <a:t>) предварительных </a:t>
            </a:r>
            <a:r>
              <a:rPr lang="ru-RU" sz="2000" dirty="0"/>
              <a:t>обязательных диагностических  исследований</a:t>
            </a:r>
            <a:r>
              <a:rPr lang="en-US" sz="2000" dirty="0"/>
              <a:t>;</a:t>
            </a:r>
            <a:endParaRPr lang="ru-RU" sz="2000" dirty="0"/>
          </a:p>
          <a:p>
            <a:r>
              <a:rPr lang="ru-RU" sz="2000" dirty="0" smtClean="0"/>
              <a:t>- </a:t>
            </a:r>
            <a:r>
              <a:rPr lang="ru-RU" sz="2000" dirty="0"/>
              <a:t>характеристику из </a:t>
            </a:r>
            <a:r>
              <a:rPr lang="ru-RU" sz="2000" dirty="0" smtClean="0"/>
              <a:t>университета (выдается вместе с направлением в ВУЦ)  </a:t>
            </a:r>
            <a:endParaRPr lang="ru-RU" sz="2000" dirty="0"/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2168828" y="764704"/>
            <a:ext cx="7782335" cy="432048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indent="358775" algn="just">
              <a:lnSpc>
                <a:spcPct val="95000"/>
              </a:lnSpc>
              <a:buFont typeface="Arial" panose="020B0604020202020204" pitchFamily="34" charset="0"/>
              <a:buNone/>
              <a:defRPr sz="2100" b="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indent="0"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Выдача направлений в военный комиссариат 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451483" y="3068960"/>
            <a:ext cx="9217024" cy="432048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indent="358775" algn="just">
              <a:lnSpc>
                <a:spcPct val="95000"/>
              </a:lnSpc>
              <a:buFont typeface="Arial" panose="020B0604020202020204" pitchFamily="34" charset="0"/>
              <a:buNone/>
              <a:defRPr sz="2100" b="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indent="0"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предоставляемые в военный комиссариат </a:t>
            </a:r>
          </a:p>
        </p:txBody>
      </p:sp>
    </p:spTree>
    <p:extLst>
      <p:ext uri="{BB962C8B-B14F-4D97-AF65-F5344CB8AC3E}">
        <p14:creationId xmlns:p14="http://schemas.microsoft.com/office/powerpoint/2010/main" val="16997969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784" y="-7938"/>
            <a:ext cx="12263438" cy="446276"/>
          </a:xfrm>
          <a:prstGeom prst="rect">
            <a:avLst/>
          </a:prstGeom>
          <a:solidFill>
            <a:schemeClr val="bg1">
              <a:lumMod val="95000"/>
              <a:alpha val="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58739" algn="ctr"/>
            <a:endParaRPr lang="ru-RU" sz="23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2492155-0B23-4C7B-A044-2FA6FEB6C56A}"/>
              </a:ext>
            </a:extLst>
          </p:cNvPr>
          <p:cNvSpPr/>
          <p:nvPr/>
        </p:nvSpPr>
        <p:spPr bwMode="auto">
          <a:xfrm>
            <a:off x="0" y="-7938"/>
            <a:ext cx="12192000" cy="66357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lIns="103097" tIns="51548" rIns="103097" bIns="51548" anchor="ctr"/>
          <a:lstStyle/>
          <a:p>
            <a:pPr algn="ctr" defTabSz="950177">
              <a:lnSpc>
                <a:spcPct val="80000"/>
              </a:lnSpc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0" name="Rectangle 35">
            <a:extLst>
              <a:ext uri="{FF2B5EF4-FFF2-40B4-BE49-F238E27FC236}">
                <a16:creationId xmlns:a16="http://schemas.microsoft.com/office/drawing/2014/main" id="{0BD04D66-E9F2-4AE6-AB0F-755EF4ADB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8413" y="247650"/>
            <a:ext cx="3333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B2369F5-3E43-4A5E-8C04-5A536F91D5C5}"/>
              </a:ext>
            </a:extLst>
          </p:cNvPr>
          <p:cNvSpPr/>
          <p:nvPr/>
        </p:nvSpPr>
        <p:spPr>
          <a:xfrm>
            <a:off x="1760028" y="39728"/>
            <a:ext cx="8649094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Предварительный отбор</a:t>
            </a:r>
            <a:endParaRPr lang="ru-RU" sz="26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C:\Documents and Settings\user\Мои документы\Олег\Дизайн\ГЕРАЛЬДИКА\Звезда разная\zvezda.gif">
            <a:extLst>
              <a:ext uri="{FF2B5EF4-FFF2-40B4-BE49-F238E27FC236}">
                <a16:creationId xmlns:a16="http://schemas.microsoft.com/office/drawing/2014/main" id="{F37F64F2-4372-4B72-ACB3-01FAD6105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27645"/>
          <a:stretch/>
        </p:blipFill>
        <p:spPr bwMode="auto">
          <a:xfrm>
            <a:off x="11208566" y="-8816"/>
            <a:ext cx="983433" cy="131554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9" name="Rectangle 49">
            <a:extLst>
              <a:ext uri="{FF2B5EF4-FFF2-40B4-BE49-F238E27FC236}">
                <a16:creationId xmlns:a16="http://schemas.microsoft.com/office/drawing/2014/main" id="{C934C79F-872E-45F7-ACC6-812D168E6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4963" y="534988"/>
            <a:ext cx="29686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D3864D-CD63-4F0A-BABC-E94063FE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388" y="457201"/>
            <a:ext cx="755650" cy="544513"/>
          </a:xfrm>
        </p:spPr>
        <p:txBody>
          <a:bodyPr/>
          <a:lstStyle/>
          <a:p>
            <a:pPr algn="ctr">
              <a:defRPr/>
            </a:pPr>
            <a:fld id="{4A36243A-7BF1-4240-8C1E-84ED686ACDC7}" type="slidenum">
              <a:rPr lang="ru-RU" sz="3200" b="1">
                <a:solidFill>
                  <a:srgbClr val="FFFF01"/>
                </a:solidFill>
                <a:effectLst>
                  <a:glow rad="63500">
                    <a:srgbClr val="FD2F2F"/>
                  </a:glow>
                  <a:outerShdw blurRad="38100" dist="50800" dir="3000000" algn="ctr" rotWithShape="0">
                    <a:schemeClr val="tx1">
                      <a:alpha val="92000"/>
                    </a:schemeClr>
                  </a:outerShdw>
                </a:effectLst>
                <a:latin typeface="Garamond" panose="02020404030301010803" pitchFamily="18" charset="0"/>
              </a:rPr>
              <a:pPr algn="ctr">
                <a:defRPr/>
              </a:pPr>
              <a:t>12</a:t>
            </a:fld>
            <a:endParaRPr lang="ru-RU" sz="3200" b="1" dirty="0">
              <a:solidFill>
                <a:srgbClr val="FFFF01"/>
              </a:solidFill>
              <a:effectLst>
                <a:glow rad="63500">
                  <a:srgbClr val="FD2F2F"/>
                </a:glow>
                <a:outerShdw blurRad="38100" dist="50800" dir="3000000" algn="ctr" rotWithShape="0">
                  <a:schemeClr val="tx1">
                    <a:alpha val="92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116632"/>
            <a:ext cx="864096" cy="1078699"/>
          </a:xfrm>
          <a:prstGeom prst="rect">
            <a:avLst/>
          </a:prstGeom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792962" y="1268760"/>
            <a:ext cx="10606076" cy="5184576"/>
          </a:xfrm>
          <a:prstGeom prst="rect">
            <a:avLst/>
          </a:prstGeom>
          <a:solidFill>
            <a:schemeClr val="accent1">
              <a:lumMod val="20000"/>
              <a:lumOff val="80000"/>
              <a:alpha val="59000"/>
            </a:schemeClr>
          </a:solidFill>
          <a:extLst/>
        </p:spPr>
        <p:txBody>
          <a:bodyPr/>
          <a:lstStyle>
            <a:defPPr>
              <a:defRPr lang="ru-RU"/>
            </a:defPPr>
            <a:lvl1pPr marL="0" indent="358775" algn="just">
              <a:lnSpc>
                <a:spcPct val="95000"/>
              </a:lnSpc>
              <a:buFont typeface="Arial" panose="020B0604020202020204" pitchFamily="34" charset="0"/>
              <a:buNone/>
              <a:defRPr sz="2100" b="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algn="ctr"/>
            <a:r>
              <a:rPr lang="ru-RU" sz="2400" b="1" dirty="0"/>
              <a:t> </a:t>
            </a:r>
          </a:p>
          <a:p>
            <a:pPr algn="ctr"/>
            <a:r>
              <a:rPr lang="ru-RU" sz="2400" b="1" dirty="0"/>
              <a:t>Кандидаты,</a:t>
            </a:r>
            <a:r>
              <a:rPr lang="ru-RU" sz="2400" b="1" dirty="0">
                <a:solidFill>
                  <a:srgbClr val="FF0000"/>
                </a:solidFill>
              </a:rPr>
              <a:t> УКЛОНИВШИЕСЯ </a:t>
            </a:r>
            <a:r>
              <a:rPr lang="ru-RU" sz="2400" b="1" dirty="0"/>
              <a:t>от медицинского</a:t>
            </a:r>
          </a:p>
          <a:p>
            <a:pPr algn="ctr"/>
            <a:endParaRPr lang="ru-RU" sz="2400" b="1" dirty="0"/>
          </a:p>
          <a:p>
            <a:pPr algn="ctr"/>
            <a:r>
              <a:rPr lang="ru-RU" sz="2400" b="1" dirty="0"/>
              <a:t> освидетельствования и (или) профессионального</a:t>
            </a:r>
          </a:p>
          <a:p>
            <a:pPr algn="ctr"/>
            <a:endParaRPr lang="ru-RU" sz="2400" b="1" dirty="0"/>
          </a:p>
          <a:p>
            <a:pPr algn="ctr"/>
            <a:r>
              <a:rPr lang="ru-RU" sz="2400" b="1" dirty="0"/>
              <a:t> психологического отбора или </a:t>
            </a:r>
            <a:r>
              <a:rPr lang="ru-RU" sz="2400" b="1" dirty="0">
                <a:solidFill>
                  <a:srgbClr val="0033CC"/>
                </a:solidFill>
              </a:rPr>
              <a:t>признанные</a:t>
            </a:r>
            <a:r>
              <a:rPr lang="ru-RU" sz="2400" b="1" dirty="0"/>
              <a:t> по их результатам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 smtClean="0"/>
          </a:p>
          <a:p>
            <a:pPr algn="ctr"/>
            <a:r>
              <a:rPr lang="ru-RU" sz="2400" b="1" dirty="0" smtClean="0">
                <a:solidFill>
                  <a:srgbClr val="0033CC"/>
                </a:solidFill>
              </a:rPr>
              <a:t>не </a:t>
            </a:r>
            <a:r>
              <a:rPr lang="ru-RU" sz="2400" b="1" dirty="0">
                <a:solidFill>
                  <a:srgbClr val="0033CC"/>
                </a:solidFill>
              </a:rPr>
              <a:t>годными к военной службе</a:t>
            </a:r>
            <a:r>
              <a:rPr lang="ru-RU" sz="2400" b="1" dirty="0">
                <a:solidFill>
                  <a:srgbClr val="0000CC"/>
                </a:solidFill>
              </a:rPr>
              <a:t>,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а также </a:t>
            </a:r>
            <a:r>
              <a:rPr lang="ru-RU" sz="2400" b="1" dirty="0" smtClean="0">
                <a:solidFill>
                  <a:srgbClr val="0033CC"/>
                </a:solidFill>
              </a:rPr>
              <a:t>своевременно</a:t>
            </a:r>
            <a:endParaRPr lang="ru-RU" sz="2400" b="1" dirty="0">
              <a:solidFill>
                <a:srgbClr val="0033CC"/>
              </a:solidFill>
            </a:endParaRPr>
          </a:p>
          <a:p>
            <a:pPr algn="ctr"/>
            <a:endParaRPr lang="ru-RU" sz="2400" b="1" dirty="0" smtClean="0">
              <a:solidFill>
                <a:srgbClr val="0033CC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33CC"/>
                </a:solidFill>
              </a:rPr>
              <a:t>не </a:t>
            </a:r>
            <a:r>
              <a:rPr lang="ru-RU" sz="2400" b="1" dirty="0">
                <a:solidFill>
                  <a:srgbClr val="0033CC"/>
                </a:solidFill>
              </a:rPr>
              <a:t>представившие результаты </a:t>
            </a:r>
            <a:r>
              <a:rPr lang="ru-RU" sz="2400" b="1" dirty="0" smtClean="0">
                <a:solidFill>
                  <a:srgbClr val="0033CC"/>
                </a:solidFill>
              </a:rPr>
              <a:t>медицинского</a:t>
            </a:r>
            <a:endParaRPr lang="ru-RU" sz="2400" b="1" dirty="0">
              <a:solidFill>
                <a:srgbClr val="0033CC"/>
              </a:solidFill>
            </a:endParaRPr>
          </a:p>
          <a:p>
            <a:pPr algn="ctr"/>
            <a:endParaRPr lang="ru-RU" sz="2400" b="1" dirty="0">
              <a:solidFill>
                <a:srgbClr val="0033CC"/>
              </a:solidFill>
            </a:endParaRPr>
          </a:p>
          <a:p>
            <a:pPr algn="ctr"/>
            <a:r>
              <a:rPr lang="ru-RU" sz="2400" b="1" dirty="0">
                <a:solidFill>
                  <a:srgbClr val="0033CC"/>
                </a:solidFill>
              </a:rPr>
              <a:t>освидетельствования и профессионального </a:t>
            </a:r>
            <a:r>
              <a:rPr lang="ru-RU" sz="2400" b="1" dirty="0" smtClean="0">
                <a:solidFill>
                  <a:srgbClr val="0033CC"/>
                </a:solidFill>
              </a:rPr>
              <a:t>психологического</a:t>
            </a:r>
            <a:endParaRPr lang="ru-RU" sz="2400" b="1" dirty="0"/>
          </a:p>
          <a:p>
            <a:pPr algn="ctr"/>
            <a:endParaRPr lang="ru-RU" sz="2400" b="1" dirty="0"/>
          </a:p>
          <a:p>
            <a:pPr algn="ctr"/>
            <a:r>
              <a:rPr lang="ru-RU" sz="2400" b="1" dirty="0">
                <a:solidFill>
                  <a:srgbClr val="0033CC"/>
                </a:solidFill>
              </a:rPr>
              <a:t>отбора</a:t>
            </a:r>
            <a:r>
              <a:rPr lang="ru-RU" sz="2400" b="1" dirty="0">
                <a:solidFill>
                  <a:srgbClr val="0000CC"/>
                </a:solidFill>
              </a:rPr>
              <a:t>,</a:t>
            </a:r>
            <a:r>
              <a:rPr lang="ru-RU" sz="2400" b="1" dirty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к конкурсному отбору </a:t>
            </a:r>
            <a:r>
              <a:rPr lang="ru-RU" sz="2400" b="1" dirty="0">
                <a:solidFill>
                  <a:srgbClr val="FF0000"/>
                </a:solidFill>
              </a:rPr>
              <a:t>НЕ ДОПУСКАЮТСЯ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endParaRPr lang="ru-RU" sz="24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2924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784" y="-7938"/>
            <a:ext cx="12263438" cy="446276"/>
          </a:xfrm>
          <a:prstGeom prst="rect">
            <a:avLst/>
          </a:prstGeom>
          <a:solidFill>
            <a:schemeClr val="bg1">
              <a:lumMod val="95000"/>
              <a:alpha val="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58739" algn="ctr"/>
            <a:endParaRPr lang="ru-RU" sz="23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2492155-0B23-4C7B-A044-2FA6FEB6C56A}"/>
              </a:ext>
            </a:extLst>
          </p:cNvPr>
          <p:cNvSpPr/>
          <p:nvPr/>
        </p:nvSpPr>
        <p:spPr bwMode="auto">
          <a:xfrm>
            <a:off x="0" y="-7938"/>
            <a:ext cx="12192000" cy="66357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lIns="103097" tIns="51548" rIns="103097" bIns="51548" anchor="ctr"/>
          <a:lstStyle/>
          <a:p>
            <a:pPr algn="ctr" defTabSz="950177">
              <a:lnSpc>
                <a:spcPct val="80000"/>
              </a:lnSpc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0" name="Rectangle 35">
            <a:extLst>
              <a:ext uri="{FF2B5EF4-FFF2-40B4-BE49-F238E27FC236}">
                <a16:creationId xmlns:a16="http://schemas.microsoft.com/office/drawing/2014/main" id="{0BD04D66-E9F2-4AE6-AB0F-755EF4ADB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8413" y="247650"/>
            <a:ext cx="3333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B2369F5-3E43-4A5E-8C04-5A536F91D5C5}"/>
              </a:ext>
            </a:extLst>
          </p:cNvPr>
          <p:cNvSpPr/>
          <p:nvPr/>
        </p:nvSpPr>
        <p:spPr>
          <a:xfrm>
            <a:off x="1760028" y="39728"/>
            <a:ext cx="8649094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Конкурсный отбор</a:t>
            </a:r>
            <a:endParaRPr lang="ru-RU" sz="26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C:\Documents and Settings\user\Мои документы\Олег\Дизайн\ГЕРАЛЬДИКА\Звезда разная\zvezda.gif">
            <a:extLst>
              <a:ext uri="{FF2B5EF4-FFF2-40B4-BE49-F238E27FC236}">
                <a16:creationId xmlns:a16="http://schemas.microsoft.com/office/drawing/2014/main" id="{F37F64F2-4372-4B72-ACB3-01FAD6105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27645"/>
          <a:stretch/>
        </p:blipFill>
        <p:spPr bwMode="auto">
          <a:xfrm>
            <a:off x="11208566" y="-8816"/>
            <a:ext cx="983433" cy="131554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9" name="Rectangle 49">
            <a:extLst>
              <a:ext uri="{FF2B5EF4-FFF2-40B4-BE49-F238E27FC236}">
                <a16:creationId xmlns:a16="http://schemas.microsoft.com/office/drawing/2014/main" id="{C934C79F-872E-45F7-ACC6-812D168E6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4963" y="534988"/>
            <a:ext cx="29686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D3864D-CD63-4F0A-BABC-E94063FE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388" y="457201"/>
            <a:ext cx="755650" cy="544513"/>
          </a:xfrm>
        </p:spPr>
        <p:txBody>
          <a:bodyPr/>
          <a:lstStyle/>
          <a:p>
            <a:pPr algn="ctr">
              <a:defRPr/>
            </a:pPr>
            <a:fld id="{4A36243A-7BF1-4240-8C1E-84ED686ACDC7}" type="slidenum">
              <a:rPr lang="ru-RU" sz="3200" b="1">
                <a:solidFill>
                  <a:srgbClr val="FFFF01"/>
                </a:solidFill>
                <a:effectLst>
                  <a:glow rad="63500">
                    <a:srgbClr val="FD2F2F"/>
                  </a:glow>
                  <a:outerShdw blurRad="38100" dist="50800" dir="3000000" algn="ctr" rotWithShape="0">
                    <a:schemeClr val="tx1">
                      <a:alpha val="92000"/>
                    </a:schemeClr>
                  </a:outerShdw>
                </a:effectLst>
                <a:latin typeface="Garamond" panose="02020404030301010803" pitchFamily="18" charset="0"/>
              </a:rPr>
              <a:pPr algn="ctr">
                <a:defRPr/>
              </a:pPr>
              <a:t>13</a:t>
            </a:fld>
            <a:endParaRPr lang="ru-RU" sz="3200" b="1" dirty="0">
              <a:solidFill>
                <a:srgbClr val="FFFF01"/>
              </a:solidFill>
              <a:effectLst>
                <a:glow rad="63500">
                  <a:srgbClr val="FD2F2F"/>
                </a:glow>
                <a:outerShdw blurRad="38100" dist="50800" dir="3000000" algn="ctr" rotWithShape="0">
                  <a:schemeClr val="tx1">
                    <a:alpha val="92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116632"/>
            <a:ext cx="864096" cy="1078699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062183" y="1012728"/>
            <a:ext cx="8067632" cy="432048"/>
          </a:xfrm>
          <a:prstGeom prst="rect">
            <a:avLst/>
          </a:prstGeom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indent="0" algn="ctr">
              <a:lnSpc>
                <a:spcPct val="95000"/>
              </a:lnSpc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dirty="0"/>
              <a:t>Конкурсный отбор проводится в целях изучения: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63352" y="1484784"/>
            <a:ext cx="11593288" cy="2016224"/>
          </a:xfrm>
          <a:prstGeom prst="rect">
            <a:avLst/>
          </a:prstGeom>
          <a:solidFill>
            <a:schemeClr val="accent6">
              <a:lumMod val="20000"/>
              <a:lumOff val="80000"/>
              <a:alpha val="59000"/>
            </a:schemeClr>
          </a:solidFill>
          <a:extLst/>
        </p:spPr>
        <p:txBody>
          <a:bodyPr/>
          <a:lstStyle>
            <a:defPPr>
              <a:defRPr lang="ru-RU"/>
            </a:defPPr>
            <a:lvl1pPr marL="0" indent="358775" algn="just">
              <a:lnSpc>
                <a:spcPct val="95000"/>
              </a:lnSpc>
              <a:buFont typeface="Arial" panose="020B0604020202020204" pitchFamily="34" charset="0"/>
              <a:buNone/>
              <a:defRPr sz="2100" b="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ru-RU" sz="2000" dirty="0"/>
              <a:t> - результатов предварительного отбора кандидатов;</a:t>
            </a:r>
          </a:p>
          <a:p>
            <a:r>
              <a:rPr lang="ru-RU" sz="2000" dirty="0" smtClean="0"/>
              <a:t>- </a:t>
            </a:r>
            <a:r>
              <a:rPr lang="ru-RU" sz="2000" dirty="0"/>
              <a:t>текущей успеваемости кандидатов;</a:t>
            </a:r>
          </a:p>
          <a:p>
            <a:r>
              <a:rPr lang="ru-RU" sz="2000" dirty="0" smtClean="0"/>
              <a:t>- </a:t>
            </a:r>
            <a:r>
              <a:rPr lang="ru-RU" sz="2000" dirty="0"/>
              <a:t>оценки уровня физической подготовленности;</a:t>
            </a:r>
          </a:p>
          <a:p>
            <a:r>
              <a:rPr lang="ru-RU" sz="2000" dirty="0" smtClean="0"/>
              <a:t>- </a:t>
            </a:r>
            <a:r>
              <a:rPr lang="ru-RU" sz="2000" dirty="0"/>
              <a:t>степени мотивации к военной службе.</a:t>
            </a:r>
          </a:p>
          <a:p>
            <a:endParaRPr lang="ru-RU" sz="800" dirty="0"/>
          </a:p>
          <a:p>
            <a:r>
              <a:rPr lang="ru-RU" sz="2000" b="1" dirty="0" smtClean="0">
                <a:solidFill>
                  <a:srgbClr val="FF0000"/>
                </a:solidFill>
              </a:rPr>
              <a:t>По </a:t>
            </a:r>
            <a:r>
              <a:rPr lang="ru-RU" sz="2000" b="1" dirty="0">
                <a:solidFill>
                  <a:srgbClr val="FF0000"/>
                </a:solidFill>
              </a:rPr>
              <a:t>результатам основного отбора принимается решение о допуске </a:t>
            </a:r>
            <a:r>
              <a:rPr lang="ru-RU" sz="2000" b="1" dirty="0" smtClean="0">
                <a:solidFill>
                  <a:srgbClr val="FF0000"/>
                </a:solidFill>
              </a:rPr>
              <a:t>кандидатов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к </a:t>
            </a:r>
            <a:r>
              <a:rPr lang="ru-RU" sz="2000" b="1" dirty="0">
                <a:solidFill>
                  <a:srgbClr val="FF0000"/>
                </a:solidFill>
              </a:rPr>
              <a:t>военной подготовке в Военном учебном центре. </a:t>
            </a:r>
            <a:endParaRPr lang="ru-RU" sz="2000" dirty="0">
              <a:solidFill>
                <a:srgbClr val="0033CC"/>
              </a:solidFill>
            </a:endParaRPr>
          </a:p>
        </p:txBody>
      </p:sp>
      <p:sp>
        <p:nvSpPr>
          <p:cNvPr id="13" name="Rectangle 3"/>
          <p:cNvSpPr txBox="1">
            <a:spLocks noRot="1" noChangeArrowheads="1"/>
          </p:cNvSpPr>
          <p:nvPr/>
        </p:nvSpPr>
        <p:spPr bwMode="auto">
          <a:xfrm>
            <a:off x="263352" y="3717032"/>
            <a:ext cx="11593288" cy="2880320"/>
          </a:xfrm>
          <a:prstGeom prst="rect">
            <a:avLst/>
          </a:prstGeom>
          <a:solidFill>
            <a:schemeClr val="accent6">
              <a:lumMod val="20000"/>
              <a:lumOff val="80000"/>
              <a:alpha val="5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560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Комиссией при изучении результатов предварительного отбора, в первую очередь, рассматриваются для допуска к военной подготовке кандидаты:</a:t>
            </a:r>
          </a:p>
          <a:p>
            <a:pPr marL="0" indent="35560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5560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1. Имеющие состояние здоровья, соответствующее категориям:</a:t>
            </a:r>
          </a:p>
          <a:p>
            <a:pPr marL="0" indent="35560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- </a:t>
            </a:r>
            <a:r>
              <a:rPr lang="ru-RU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«А»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годен к военной службе;</a:t>
            </a:r>
          </a:p>
          <a:p>
            <a:pPr marL="0" indent="35560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- </a:t>
            </a:r>
            <a:r>
              <a:rPr lang="ru-RU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«Б»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годен к военной службе с незначительными ограничениями.</a:t>
            </a:r>
          </a:p>
          <a:p>
            <a:pPr marL="0" indent="35560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5560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Имеющие заключение о профессиональной пригодности:</a:t>
            </a:r>
          </a:p>
          <a:p>
            <a:pPr marL="0" indent="35560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- «рекомендуются в первую очередь - первая категория»;</a:t>
            </a:r>
          </a:p>
          <a:p>
            <a:pPr marL="0" indent="35560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- «рекомендуются - вторая категория».</a:t>
            </a:r>
          </a:p>
          <a:p>
            <a:pPr marL="0" indent="0" algn="just">
              <a:spcBef>
                <a:spcPts val="0"/>
              </a:spcBef>
              <a:buFontTx/>
              <a:buNone/>
            </a:pPr>
            <a:endParaRPr lang="ru-RU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9074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784" y="-7938"/>
            <a:ext cx="12263438" cy="446276"/>
          </a:xfrm>
          <a:prstGeom prst="rect">
            <a:avLst/>
          </a:prstGeom>
          <a:solidFill>
            <a:schemeClr val="bg1">
              <a:lumMod val="95000"/>
              <a:alpha val="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58739" algn="ctr"/>
            <a:endParaRPr lang="ru-RU" sz="23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2492155-0B23-4C7B-A044-2FA6FEB6C56A}"/>
              </a:ext>
            </a:extLst>
          </p:cNvPr>
          <p:cNvSpPr/>
          <p:nvPr/>
        </p:nvSpPr>
        <p:spPr bwMode="auto">
          <a:xfrm>
            <a:off x="0" y="-7938"/>
            <a:ext cx="12192000" cy="66357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lIns="103097" tIns="51548" rIns="103097" bIns="51548" anchor="ctr"/>
          <a:lstStyle/>
          <a:p>
            <a:pPr algn="ctr" defTabSz="950177">
              <a:lnSpc>
                <a:spcPct val="80000"/>
              </a:lnSpc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0" name="Rectangle 35">
            <a:extLst>
              <a:ext uri="{FF2B5EF4-FFF2-40B4-BE49-F238E27FC236}">
                <a16:creationId xmlns:a16="http://schemas.microsoft.com/office/drawing/2014/main" id="{0BD04D66-E9F2-4AE6-AB0F-755EF4ADB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8413" y="247650"/>
            <a:ext cx="3333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B2369F5-3E43-4A5E-8C04-5A536F91D5C5}"/>
              </a:ext>
            </a:extLst>
          </p:cNvPr>
          <p:cNvSpPr/>
          <p:nvPr/>
        </p:nvSpPr>
        <p:spPr>
          <a:xfrm>
            <a:off x="1760028" y="39728"/>
            <a:ext cx="8649094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Конкурсный отбор</a:t>
            </a:r>
            <a:endParaRPr lang="ru-RU" sz="26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C:\Documents and Settings\user\Мои документы\Олег\Дизайн\ГЕРАЛЬДИКА\Звезда разная\zvezda.gif">
            <a:extLst>
              <a:ext uri="{FF2B5EF4-FFF2-40B4-BE49-F238E27FC236}">
                <a16:creationId xmlns:a16="http://schemas.microsoft.com/office/drawing/2014/main" id="{F37F64F2-4372-4B72-ACB3-01FAD6105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27645"/>
          <a:stretch/>
        </p:blipFill>
        <p:spPr bwMode="auto">
          <a:xfrm>
            <a:off x="11208566" y="-8816"/>
            <a:ext cx="983433" cy="131554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9" name="Rectangle 49">
            <a:extLst>
              <a:ext uri="{FF2B5EF4-FFF2-40B4-BE49-F238E27FC236}">
                <a16:creationId xmlns:a16="http://schemas.microsoft.com/office/drawing/2014/main" id="{C934C79F-872E-45F7-ACC6-812D168E6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4963" y="534988"/>
            <a:ext cx="29686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D3864D-CD63-4F0A-BABC-E94063FE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388" y="457201"/>
            <a:ext cx="755650" cy="544513"/>
          </a:xfrm>
        </p:spPr>
        <p:txBody>
          <a:bodyPr/>
          <a:lstStyle/>
          <a:p>
            <a:pPr algn="ctr">
              <a:defRPr/>
            </a:pPr>
            <a:fld id="{4A36243A-7BF1-4240-8C1E-84ED686ACDC7}" type="slidenum">
              <a:rPr lang="ru-RU" sz="3200" b="1">
                <a:solidFill>
                  <a:srgbClr val="FFFF01"/>
                </a:solidFill>
                <a:effectLst>
                  <a:glow rad="63500">
                    <a:srgbClr val="FD2F2F"/>
                  </a:glow>
                  <a:outerShdw blurRad="38100" dist="50800" dir="3000000" algn="ctr" rotWithShape="0">
                    <a:schemeClr val="tx1">
                      <a:alpha val="92000"/>
                    </a:schemeClr>
                  </a:outerShdw>
                </a:effectLst>
                <a:latin typeface="Garamond" panose="02020404030301010803" pitchFamily="18" charset="0"/>
              </a:rPr>
              <a:pPr algn="ctr">
                <a:defRPr/>
              </a:pPr>
              <a:t>14</a:t>
            </a:fld>
            <a:endParaRPr lang="ru-RU" sz="3200" b="1" dirty="0">
              <a:solidFill>
                <a:srgbClr val="FFFF01"/>
              </a:solidFill>
              <a:effectLst>
                <a:glow rad="63500">
                  <a:srgbClr val="FD2F2F"/>
                </a:glow>
                <a:outerShdw blurRad="38100" dist="50800" dir="3000000" algn="ctr" rotWithShape="0">
                  <a:schemeClr val="tx1">
                    <a:alpha val="92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116632"/>
            <a:ext cx="864096" cy="1078699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603261" y="1112061"/>
            <a:ext cx="8999344" cy="432048"/>
          </a:xfrm>
          <a:prstGeom prst="rect">
            <a:avLst/>
          </a:prstGeom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indent="0" algn="ctr">
              <a:lnSpc>
                <a:spcPct val="95000"/>
              </a:lnSpc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dirty="0"/>
              <a:t>Порядок оценки уровня физической подготовленности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25588" y="1664437"/>
            <a:ext cx="11354691" cy="4932916"/>
          </a:xfrm>
          <a:prstGeom prst="rect">
            <a:avLst/>
          </a:prstGeom>
          <a:solidFill>
            <a:schemeClr val="accent6">
              <a:lumMod val="20000"/>
              <a:lumOff val="80000"/>
              <a:alpha val="59000"/>
            </a:schemeClr>
          </a:solidFill>
          <a:extLst/>
        </p:spPr>
        <p:txBody>
          <a:bodyPr/>
          <a:lstStyle>
            <a:defPPr>
              <a:defRPr lang="ru-RU"/>
            </a:defPPr>
            <a:lvl1pPr marL="0" indent="358775" algn="just">
              <a:lnSpc>
                <a:spcPct val="95000"/>
              </a:lnSpc>
              <a:buFont typeface="Arial" panose="020B0604020202020204" pitchFamily="34" charset="0"/>
              <a:buNone/>
              <a:defRPr sz="2100" b="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ru-RU" sz="2200" b="1" dirty="0">
                <a:solidFill>
                  <a:srgbClr val="0033CC"/>
                </a:solidFill>
              </a:rPr>
              <a:t>Проверка и оценка уровня физической подготовленности </a:t>
            </a:r>
            <a:r>
              <a:rPr lang="ru-RU" sz="2200" b="1" dirty="0" smtClean="0">
                <a:solidFill>
                  <a:srgbClr val="0033CC"/>
                </a:solidFill>
              </a:rPr>
              <a:t>проводится </a:t>
            </a:r>
            <a:br>
              <a:rPr lang="ru-RU" sz="2200" b="1" dirty="0" smtClean="0">
                <a:solidFill>
                  <a:srgbClr val="0033CC"/>
                </a:solidFill>
              </a:rPr>
            </a:br>
            <a:r>
              <a:rPr lang="ru-RU" sz="2200" b="1" dirty="0" smtClean="0">
                <a:solidFill>
                  <a:srgbClr val="0033CC"/>
                </a:solidFill>
              </a:rPr>
              <a:t>по </a:t>
            </a:r>
            <a:r>
              <a:rPr lang="ru-RU" sz="2200" b="1" dirty="0">
                <a:solidFill>
                  <a:srgbClr val="0033CC"/>
                </a:solidFill>
              </a:rPr>
              <a:t>нормативам характеризующими развитие основных </a:t>
            </a:r>
            <a:r>
              <a:rPr lang="ru-RU" sz="2200" b="1" dirty="0" smtClean="0">
                <a:solidFill>
                  <a:srgbClr val="0033CC"/>
                </a:solidFill>
              </a:rPr>
              <a:t>физических </a:t>
            </a:r>
            <a:r>
              <a:rPr lang="ru-RU" sz="2200" b="1" dirty="0">
                <a:solidFill>
                  <a:srgbClr val="0033CC"/>
                </a:solidFill>
              </a:rPr>
              <a:t>качеств:</a:t>
            </a:r>
          </a:p>
          <a:p>
            <a:r>
              <a:rPr lang="ru-RU" sz="2200" dirty="0" smtClean="0"/>
              <a:t>- </a:t>
            </a:r>
            <a:r>
              <a:rPr lang="ru-RU" sz="2200" b="1" dirty="0"/>
              <a:t>сила</a:t>
            </a:r>
            <a:r>
              <a:rPr lang="ru-RU" sz="2200" dirty="0"/>
              <a:t> – подтягивание на перекладине;</a:t>
            </a:r>
          </a:p>
          <a:p>
            <a:r>
              <a:rPr lang="ru-RU" sz="2200" dirty="0" smtClean="0"/>
              <a:t>- </a:t>
            </a:r>
            <a:r>
              <a:rPr lang="ru-RU" sz="2200" b="1" dirty="0"/>
              <a:t>быстрота</a:t>
            </a:r>
            <a:r>
              <a:rPr lang="ru-RU" sz="2200" dirty="0"/>
              <a:t> – бег на 100 м;</a:t>
            </a:r>
          </a:p>
          <a:p>
            <a:r>
              <a:rPr lang="ru-RU" sz="2200" dirty="0" smtClean="0"/>
              <a:t>- </a:t>
            </a:r>
            <a:r>
              <a:rPr lang="ru-RU" sz="2200" b="1" dirty="0"/>
              <a:t>выносливость</a:t>
            </a:r>
            <a:r>
              <a:rPr lang="ru-RU" sz="2200" dirty="0"/>
              <a:t> – бег на 3 км. </a:t>
            </a:r>
          </a:p>
          <a:p>
            <a:r>
              <a:rPr lang="ru-RU" sz="2200" b="1" dirty="0">
                <a:solidFill>
                  <a:srgbClr val="FF0000"/>
                </a:solidFill>
              </a:rPr>
              <a:t>Нормативы соответствуют нормам по физической подготовке для кандидатов, поступающих в военные образовательные учреждения высшего </a:t>
            </a:r>
            <a:r>
              <a:rPr lang="ru-RU" sz="2200" b="1" dirty="0" smtClean="0">
                <a:solidFill>
                  <a:srgbClr val="FF0000"/>
                </a:solidFill>
              </a:rPr>
              <a:t>образования </a:t>
            </a:r>
            <a:r>
              <a:rPr lang="ru-RU" sz="2200" dirty="0" smtClean="0">
                <a:solidFill>
                  <a:srgbClr val="FF0000"/>
                </a:solidFill>
              </a:rPr>
              <a:t>(</a:t>
            </a:r>
            <a:r>
              <a:rPr lang="ru-RU" sz="2200" dirty="0">
                <a:solidFill>
                  <a:srgbClr val="FF0000"/>
                </a:solidFill>
              </a:rPr>
              <a:t>наставление по физической подготовке в </a:t>
            </a:r>
            <a:r>
              <a:rPr lang="ru-RU" sz="2200" dirty="0" smtClean="0">
                <a:solidFill>
                  <a:srgbClr val="FF0000"/>
                </a:solidFill>
              </a:rPr>
              <a:t>Вооруженных силах Российской Федерации, </a:t>
            </a:r>
            <a:r>
              <a:rPr lang="ru-RU" sz="2200" dirty="0">
                <a:solidFill>
                  <a:srgbClr val="FF0000"/>
                </a:solidFill>
              </a:rPr>
              <a:t>утвержденное приказом </a:t>
            </a:r>
            <a:r>
              <a:rPr lang="ru-RU" sz="2200" dirty="0" smtClean="0">
                <a:solidFill>
                  <a:srgbClr val="FF0000"/>
                </a:solidFill>
              </a:rPr>
              <a:t>Министра обороны Российской Федерации от </a:t>
            </a:r>
            <a:r>
              <a:rPr lang="ru-RU" sz="2200" dirty="0">
                <a:solidFill>
                  <a:srgbClr val="FF0000"/>
                </a:solidFill>
              </a:rPr>
              <a:t>21 апреля 2009 г. </a:t>
            </a:r>
            <a:r>
              <a:rPr lang="ru-RU" sz="2200" dirty="0" smtClean="0">
                <a:solidFill>
                  <a:srgbClr val="FF0000"/>
                </a:solidFill>
              </a:rPr>
              <a:t>№ 200 с изменениями внесенными приказом Министра обороны Российской Федерации от 31 июля 2013 г. № 560). </a:t>
            </a:r>
          </a:p>
          <a:p>
            <a:r>
              <a:rPr lang="ru-RU" sz="2200" dirty="0" smtClean="0"/>
              <a:t>Нормативы </a:t>
            </a:r>
            <a:r>
              <a:rPr lang="ru-RU" sz="2200" dirty="0"/>
              <a:t>и порядок оценки по 100 бальной системе указаны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в </a:t>
            </a:r>
            <a:r>
              <a:rPr lang="ru-RU" sz="2200" dirty="0"/>
              <a:t>соответствующем приложении Положения о конкурсном отборе, </a:t>
            </a:r>
            <a:r>
              <a:rPr lang="ru-RU" sz="2200" dirty="0" smtClean="0"/>
              <a:t>которое </a:t>
            </a:r>
            <a:r>
              <a:rPr lang="ru-RU" sz="2200" dirty="0"/>
              <a:t>опубликовано на </a:t>
            </a:r>
            <a:r>
              <a:rPr lang="ru-RU" sz="2200" dirty="0">
                <a:solidFill>
                  <a:srgbClr val="0033CC"/>
                </a:solidFill>
              </a:rPr>
              <a:t>сайте Военного учебного центра</a:t>
            </a:r>
            <a:r>
              <a:rPr lang="en-US" sz="2200" dirty="0">
                <a:solidFill>
                  <a:srgbClr val="0033CC"/>
                </a:solidFill>
              </a:rPr>
              <a:t> </a:t>
            </a:r>
            <a:r>
              <a:rPr lang="en-US" sz="2200" b="1" u="sng" dirty="0" err="1">
                <a:solidFill>
                  <a:srgbClr val="0033CC"/>
                </a:solidFill>
              </a:rPr>
              <a:t>dalgau</a:t>
            </a:r>
            <a:r>
              <a:rPr lang="ru-RU" sz="2200" b="1" u="sng" dirty="0">
                <a:solidFill>
                  <a:srgbClr val="0033CC"/>
                </a:solidFill>
              </a:rPr>
              <a:t>.</a:t>
            </a:r>
            <a:r>
              <a:rPr lang="en-US" sz="2200" b="1" u="sng" dirty="0" err="1">
                <a:solidFill>
                  <a:srgbClr val="0033CC"/>
                </a:solidFill>
              </a:rPr>
              <a:t>ru</a:t>
            </a:r>
            <a:r>
              <a:rPr lang="en-US" sz="2200" b="1" u="sng" dirty="0">
                <a:solidFill>
                  <a:srgbClr val="0033CC"/>
                </a:solidFill>
              </a:rPr>
              <a:t>/</a:t>
            </a:r>
            <a:r>
              <a:rPr lang="en-US" sz="2200" b="1" u="sng" dirty="0" err="1">
                <a:solidFill>
                  <a:srgbClr val="0033CC"/>
                </a:solidFill>
              </a:rPr>
              <a:t>vuc</a:t>
            </a:r>
            <a:r>
              <a:rPr lang="en-US" sz="2200" b="1" u="sng" dirty="0">
                <a:solidFill>
                  <a:srgbClr val="0033CC"/>
                </a:solidFill>
              </a:rPr>
              <a:t>/</a:t>
            </a:r>
            <a:r>
              <a:rPr lang="en-US" sz="2200" b="1" dirty="0">
                <a:solidFill>
                  <a:srgbClr val="0033CC"/>
                </a:solidFill>
              </a:rPr>
              <a:t> </a:t>
            </a:r>
            <a:r>
              <a:rPr lang="ru-RU" sz="2200" dirty="0"/>
              <a:t>в разделе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>
                <a:solidFill>
                  <a:srgbClr val="0033CC"/>
                </a:solidFill>
              </a:rPr>
              <a:t>Поступающим в ВУЦ.</a:t>
            </a:r>
          </a:p>
        </p:txBody>
      </p:sp>
    </p:spTree>
    <p:extLst>
      <p:ext uri="{BB962C8B-B14F-4D97-AF65-F5344CB8AC3E}">
        <p14:creationId xmlns:p14="http://schemas.microsoft.com/office/powerpoint/2010/main" val="27167023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784" y="-7938"/>
            <a:ext cx="12263438" cy="446276"/>
          </a:xfrm>
          <a:prstGeom prst="rect">
            <a:avLst/>
          </a:prstGeom>
          <a:solidFill>
            <a:schemeClr val="bg1">
              <a:lumMod val="95000"/>
              <a:alpha val="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58739" algn="ctr"/>
            <a:endParaRPr lang="ru-RU" sz="23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2492155-0B23-4C7B-A044-2FA6FEB6C56A}"/>
              </a:ext>
            </a:extLst>
          </p:cNvPr>
          <p:cNvSpPr/>
          <p:nvPr/>
        </p:nvSpPr>
        <p:spPr bwMode="auto">
          <a:xfrm>
            <a:off x="0" y="-7938"/>
            <a:ext cx="12192000" cy="66357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lIns="103097" tIns="51548" rIns="103097" bIns="51548" anchor="ctr"/>
          <a:lstStyle/>
          <a:p>
            <a:pPr algn="ctr" defTabSz="950177">
              <a:lnSpc>
                <a:spcPct val="80000"/>
              </a:lnSpc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0" name="Rectangle 35">
            <a:extLst>
              <a:ext uri="{FF2B5EF4-FFF2-40B4-BE49-F238E27FC236}">
                <a16:creationId xmlns:a16="http://schemas.microsoft.com/office/drawing/2014/main" id="{0BD04D66-E9F2-4AE6-AB0F-755EF4ADB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8413" y="247650"/>
            <a:ext cx="3333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B2369F5-3E43-4A5E-8C04-5A536F91D5C5}"/>
              </a:ext>
            </a:extLst>
          </p:cNvPr>
          <p:cNvSpPr/>
          <p:nvPr/>
        </p:nvSpPr>
        <p:spPr>
          <a:xfrm>
            <a:off x="1760028" y="39728"/>
            <a:ext cx="8649094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Конкурсный отбор</a:t>
            </a:r>
            <a:endParaRPr lang="ru-RU" sz="26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C:\Documents and Settings\user\Мои документы\Олег\Дизайн\ГЕРАЛЬДИКА\Звезда разная\zvezda.gif">
            <a:extLst>
              <a:ext uri="{FF2B5EF4-FFF2-40B4-BE49-F238E27FC236}">
                <a16:creationId xmlns:a16="http://schemas.microsoft.com/office/drawing/2014/main" id="{F37F64F2-4372-4B72-ACB3-01FAD6105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27645"/>
          <a:stretch/>
        </p:blipFill>
        <p:spPr bwMode="auto">
          <a:xfrm>
            <a:off x="11208566" y="-8816"/>
            <a:ext cx="983433" cy="131554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9" name="Rectangle 49">
            <a:extLst>
              <a:ext uri="{FF2B5EF4-FFF2-40B4-BE49-F238E27FC236}">
                <a16:creationId xmlns:a16="http://schemas.microsoft.com/office/drawing/2014/main" id="{C934C79F-872E-45F7-ACC6-812D168E6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4963" y="534988"/>
            <a:ext cx="29686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D3864D-CD63-4F0A-BABC-E94063FE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388" y="457201"/>
            <a:ext cx="755650" cy="544513"/>
          </a:xfrm>
        </p:spPr>
        <p:txBody>
          <a:bodyPr/>
          <a:lstStyle/>
          <a:p>
            <a:pPr algn="ctr">
              <a:defRPr/>
            </a:pPr>
            <a:fld id="{4A36243A-7BF1-4240-8C1E-84ED686ACDC7}" type="slidenum">
              <a:rPr lang="ru-RU" sz="3200" b="1">
                <a:solidFill>
                  <a:srgbClr val="FFFF01"/>
                </a:solidFill>
                <a:effectLst>
                  <a:glow rad="63500">
                    <a:srgbClr val="FD2F2F"/>
                  </a:glow>
                  <a:outerShdw blurRad="38100" dist="50800" dir="3000000" algn="ctr" rotWithShape="0">
                    <a:schemeClr val="tx1">
                      <a:alpha val="92000"/>
                    </a:schemeClr>
                  </a:outerShdw>
                </a:effectLst>
                <a:latin typeface="Garamond" panose="02020404030301010803" pitchFamily="18" charset="0"/>
              </a:rPr>
              <a:pPr algn="ctr">
                <a:defRPr/>
              </a:pPr>
              <a:t>15</a:t>
            </a:fld>
            <a:endParaRPr lang="ru-RU" sz="3200" b="1" dirty="0">
              <a:solidFill>
                <a:srgbClr val="FFFF01"/>
              </a:solidFill>
              <a:effectLst>
                <a:glow rad="63500">
                  <a:srgbClr val="FD2F2F"/>
                </a:glow>
                <a:outerShdw blurRad="38100" dist="50800" dir="3000000" algn="ctr" rotWithShape="0">
                  <a:schemeClr val="tx1">
                    <a:alpha val="92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116632"/>
            <a:ext cx="864096" cy="1078699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525584" y="1140753"/>
            <a:ext cx="9117982" cy="432048"/>
          </a:xfrm>
          <a:prstGeom prst="rect">
            <a:avLst/>
          </a:prstGeom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indent="358775" algn="just">
              <a:lnSpc>
                <a:spcPct val="95000"/>
              </a:lnSpc>
              <a:buFont typeface="Arial" panose="020B0604020202020204" pitchFamily="34" charset="0"/>
              <a:buNone/>
              <a:defRPr sz="2100" b="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indent="0"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оценки кандидатов в ходе конкурсного отбора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25588" y="1665647"/>
            <a:ext cx="11354691" cy="4788899"/>
          </a:xfrm>
          <a:prstGeom prst="rect">
            <a:avLst/>
          </a:prstGeom>
          <a:solidFill>
            <a:schemeClr val="accent6">
              <a:lumMod val="20000"/>
              <a:lumOff val="80000"/>
              <a:alpha val="59000"/>
            </a:schemeClr>
          </a:solidFill>
          <a:extLst/>
        </p:spPr>
        <p:txBody>
          <a:bodyPr/>
          <a:lstStyle>
            <a:defPPr>
              <a:defRPr lang="ru-RU"/>
            </a:defPPr>
            <a:lvl1pPr marL="0" indent="358775" algn="just">
              <a:lnSpc>
                <a:spcPct val="95000"/>
              </a:lnSpc>
              <a:buFont typeface="Arial" panose="020B0604020202020204" pitchFamily="34" charset="0"/>
              <a:buNone/>
              <a:defRPr sz="2100" b="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indent="355600">
              <a:spcBef>
                <a:spcPts val="0"/>
              </a:spcBef>
            </a:pPr>
            <a:r>
              <a:rPr lang="ru-RU" sz="2300" dirty="0"/>
              <a:t>В целях объективного отбора граждан, для обучения в Военном учебном центре, Положением о конкурсном отборе </a:t>
            </a:r>
            <a:r>
              <a:rPr lang="ru-RU" sz="2300" b="1" dirty="0">
                <a:solidFill>
                  <a:srgbClr val="FF0000"/>
                </a:solidFill>
              </a:rPr>
              <a:t>введена система баллов </a:t>
            </a:r>
            <a:r>
              <a:rPr lang="ru-RU" sz="2300" b="1" dirty="0" smtClean="0">
                <a:solidFill>
                  <a:srgbClr val="FF0000"/>
                </a:solidFill>
              </a:rPr>
              <a:t/>
            </a:r>
            <a:br>
              <a:rPr lang="ru-RU" sz="2300" b="1" dirty="0" smtClean="0">
                <a:solidFill>
                  <a:srgbClr val="FF0000"/>
                </a:solidFill>
              </a:rPr>
            </a:br>
            <a:r>
              <a:rPr lang="ru-RU" sz="2300" dirty="0" smtClean="0"/>
              <a:t>по </a:t>
            </a:r>
            <a:r>
              <a:rPr lang="ru-RU" sz="2300" dirty="0"/>
              <a:t>результатам </a:t>
            </a:r>
            <a:r>
              <a:rPr lang="ru-RU" sz="2300" dirty="0" smtClean="0"/>
              <a:t>отбора</a:t>
            </a:r>
            <a:r>
              <a:rPr lang="ru-RU" sz="2300" dirty="0"/>
              <a:t>. </a:t>
            </a:r>
          </a:p>
          <a:p>
            <a:pPr indent="355600">
              <a:spcBef>
                <a:spcPts val="0"/>
              </a:spcBef>
            </a:pPr>
            <a:r>
              <a:rPr lang="ru-RU" sz="2300" b="1" dirty="0" smtClean="0">
                <a:solidFill>
                  <a:srgbClr val="0033CC"/>
                </a:solidFill>
              </a:rPr>
              <a:t>Сумма </a:t>
            </a:r>
            <a:r>
              <a:rPr lang="ru-RU" sz="2300" b="1" dirty="0">
                <a:solidFill>
                  <a:srgbClr val="0033CC"/>
                </a:solidFill>
              </a:rPr>
              <a:t>баллов формируется из</a:t>
            </a:r>
            <a:r>
              <a:rPr lang="ru-RU" sz="2300" dirty="0"/>
              <a:t>:</a:t>
            </a:r>
          </a:p>
          <a:p>
            <a:pPr indent="355600">
              <a:spcBef>
                <a:spcPts val="0"/>
              </a:spcBef>
            </a:pPr>
            <a:r>
              <a:rPr lang="ru-RU" sz="2300" dirty="0" smtClean="0"/>
              <a:t>- </a:t>
            </a:r>
            <a:r>
              <a:rPr lang="ru-RU" sz="2300" dirty="0">
                <a:solidFill>
                  <a:srgbClr val="0033CC"/>
                </a:solidFill>
              </a:rPr>
              <a:t>баллов полученных при проверке уровня физической подготовленности </a:t>
            </a:r>
            <a:r>
              <a:rPr lang="ru-RU" sz="2300" dirty="0"/>
              <a:t>кандидатов;</a:t>
            </a:r>
          </a:p>
          <a:p>
            <a:pPr indent="355600">
              <a:spcBef>
                <a:spcPts val="0"/>
              </a:spcBef>
            </a:pPr>
            <a:r>
              <a:rPr lang="ru-RU" sz="2300" dirty="0" smtClean="0"/>
              <a:t>- </a:t>
            </a:r>
            <a:r>
              <a:rPr lang="ru-RU" sz="2300" dirty="0">
                <a:solidFill>
                  <a:srgbClr val="0033CC"/>
                </a:solidFill>
              </a:rPr>
              <a:t>уровня образовательной подготовки </a:t>
            </a:r>
            <a:r>
              <a:rPr lang="ru-RU" sz="2300" dirty="0"/>
              <a:t>кандидатов, который  определяется 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 smtClean="0"/>
              <a:t>по </a:t>
            </a:r>
            <a:r>
              <a:rPr lang="ru-RU" sz="2300" dirty="0"/>
              <a:t>итоговым оценкам (средний бал по зачетной книжке за 1 и 2 семестры обучения)</a:t>
            </a:r>
            <a:endParaRPr lang="ru-RU" sz="2300" i="1" u="sng" dirty="0">
              <a:solidFill>
                <a:srgbClr val="00B050"/>
              </a:solidFill>
            </a:endParaRPr>
          </a:p>
          <a:p>
            <a:pPr indent="355600">
              <a:spcBef>
                <a:spcPts val="0"/>
              </a:spcBef>
            </a:pPr>
            <a:r>
              <a:rPr lang="ru-RU" sz="2300" b="1" dirty="0" smtClean="0">
                <a:solidFill>
                  <a:srgbClr val="FF0000"/>
                </a:solidFill>
              </a:rPr>
              <a:t>В </a:t>
            </a:r>
            <a:r>
              <a:rPr lang="ru-RU" sz="2300" b="1" dirty="0">
                <a:solidFill>
                  <a:srgbClr val="FF0000"/>
                </a:solidFill>
              </a:rPr>
              <a:t>обязательном порядке учитывается </a:t>
            </a:r>
            <a:r>
              <a:rPr lang="ru-RU" sz="2300" dirty="0"/>
              <a:t>состояние здоровья и категория профессиональной пригодности кандидата. </a:t>
            </a:r>
          </a:p>
          <a:p>
            <a:pPr indent="355600">
              <a:spcBef>
                <a:spcPts val="0"/>
              </a:spcBef>
            </a:pPr>
            <a:r>
              <a:rPr lang="ru-RU" sz="2300" b="1" dirty="0" smtClean="0">
                <a:solidFill>
                  <a:srgbClr val="FF0000"/>
                </a:solidFill>
              </a:rPr>
              <a:t>Результаты </a:t>
            </a:r>
            <a:r>
              <a:rPr lang="ru-RU" sz="2300" b="1" dirty="0">
                <a:solidFill>
                  <a:srgbClr val="FF0000"/>
                </a:solidFill>
              </a:rPr>
              <a:t>основного отбора заносятся в протоколы </a:t>
            </a:r>
            <a:r>
              <a:rPr lang="ru-RU" sz="2300" dirty="0"/>
              <a:t>результатов конкурсного отбора, отдельно по каждой военно-учетной специальности 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 smtClean="0"/>
              <a:t>с </a:t>
            </a:r>
            <a:r>
              <a:rPr lang="ru-RU" sz="2300" dirty="0"/>
              <a:t>формированием рейтинга.  </a:t>
            </a:r>
          </a:p>
        </p:txBody>
      </p:sp>
    </p:spTree>
    <p:extLst>
      <p:ext uri="{BB962C8B-B14F-4D97-AF65-F5344CB8AC3E}">
        <p14:creationId xmlns:p14="http://schemas.microsoft.com/office/powerpoint/2010/main" val="722884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784" y="-7938"/>
            <a:ext cx="12263438" cy="446276"/>
          </a:xfrm>
          <a:prstGeom prst="rect">
            <a:avLst/>
          </a:prstGeom>
          <a:solidFill>
            <a:schemeClr val="bg1">
              <a:lumMod val="95000"/>
              <a:alpha val="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58739" algn="ctr"/>
            <a:endParaRPr lang="ru-RU" sz="23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2492155-0B23-4C7B-A044-2FA6FEB6C56A}"/>
              </a:ext>
            </a:extLst>
          </p:cNvPr>
          <p:cNvSpPr/>
          <p:nvPr/>
        </p:nvSpPr>
        <p:spPr bwMode="auto">
          <a:xfrm>
            <a:off x="0" y="-7938"/>
            <a:ext cx="12192000" cy="66357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lIns="103097" tIns="51548" rIns="103097" bIns="51548" anchor="ctr"/>
          <a:lstStyle/>
          <a:p>
            <a:pPr algn="ctr" defTabSz="950177">
              <a:lnSpc>
                <a:spcPct val="80000"/>
              </a:lnSpc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0" name="Rectangle 35">
            <a:extLst>
              <a:ext uri="{FF2B5EF4-FFF2-40B4-BE49-F238E27FC236}">
                <a16:creationId xmlns:a16="http://schemas.microsoft.com/office/drawing/2014/main" id="{0BD04D66-E9F2-4AE6-AB0F-755EF4ADB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8413" y="247650"/>
            <a:ext cx="3333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B2369F5-3E43-4A5E-8C04-5A536F91D5C5}"/>
              </a:ext>
            </a:extLst>
          </p:cNvPr>
          <p:cNvSpPr/>
          <p:nvPr/>
        </p:nvSpPr>
        <p:spPr>
          <a:xfrm>
            <a:off x="1760028" y="39728"/>
            <a:ext cx="8649094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Конкурсный отбор</a:t>
            </a:r>
            <a:endParaRPr lang="ru-RU" sz="26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C:\Documents and Settings\user\Мои документы\Олег\Дизайн\ГЕРАЛЬДИКА\Звезда разная\zvezda.gif">
            <a:extLst>
              <a:ext uri="{FF2B5EF4-FFF2-40B4-BE49-F238E27FC236}">
                <a16:creationId xmlns:a16="http://schemas.microsoft.com/office/drawing/2014/main" id="{F37F64F2-4372-4B72-ACB3-01FAD6105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27645"/>
          <a:stretch/>
        </p:blipFill>
        <p:spPr bwMode="auto">
          <a:xfrm>
            <a:off x="11208566" y="-8816"/>
            <a:ext cx="983433" cy="131554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9" name="Rectangle 49">
            <a:extLst>
              <a:ext uri="{FF2B5EF4-FFF2-40B4-BE49-F238E27FC236}">
                <a16:creationId xmlns:a16="http://schemas.microsoft.com/office/drawing/2014/main" id="{C934C79F-872E-45F7-ACC6-812D168E6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4963" y="534988"/>
            <a:ext cx="29686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D3864D-CD63-4F0A-BABC-E94063FE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388" y="457201"/>
            <a:ext cx="755650" cy="544513"/>
          </a:xfrm>
        </p:spPr>
        <p:txBody>
          <a:bodyPr/>
          <a:lstStyle/>
          <a:p>
            <a:pPr algn="ctr">
              <a:defRPr/>
            </a:pPr>
            <a:fld id="{4A36243A-7BF1-4240-8C1E-84ED686ACDC7}" type="slidenum">
              <a:rPr lang="ru-RU" sz="3200" b="1">
                <a:solidFill>
                  <a:srgbClr val="FFFF01"/>
                </a:solidFill>
                <a:effectLst>
                  <a:glow rad="63500">
                    <a:srgbClr val="FD2F2F"/>
                  </a:glow>
                  <a:outerShdw blurRad="38100" dist="50800" dir="3000000" algn="ctr" rotWithShape="0">
                    <a:schemeClr val="tx1">
                      <a:alpha val="92000"/>
                    </a:schemeClr>
                  </a:outerShdw>
                </a:effectLst>
                <a:latin typeface="Garamond" panose="02020404030301010803" pitchFamily="18" charset="0"/>
              </a:rPr>
              <a:pPr algn="ctr">
                <a:defRPr/>
              </a:pPr>
              <a:t>16</a:t>
            </a:fld>
            <a:endParaRPr lang="ru-RU" sz="3200" b="1" dirty="0">
              <a:solidFill>
                <a:srgbClr val="FFFF01"/>
              </a:solidFill>
              <a:effectLst>
                <a:glow rad="63500">
                  <a:srgbClr val="FD2F2F"/>
                </a:glow>
                <a:outerShdw blurRad="38100" dist="50800" dir="3000000" algn="ctr" rotWithShape="0">
                  <a:schemeClr val="tx1">
                    <a:alpha val="92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116632"/>
            <a:ext cx="864096" cy="1078699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874562" y="1124744"/>
            <a:ext cx="8456741" cy="432048"/>
          </a:xfrm>
          <a:prstGeom prst="rect">
            <a:avLst/>
          </a:prstGeom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indent="358775" algn="just">
              <a:lnSpc>
                <a:spcPct val="95000"/>
              </a:lnSpc>
              <a:buFont typeface="Arial" panose="020B0604020202020204" pitchFamily="34" charset="0"/>
              <a:buNone/>
              <a:defRPr sz="2100" b="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indent="0"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Комиссия выносит следующие решения: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25588" y="1665647"/>
            <a:ext cx="11354691" cy="4788899"/>
          </a:xfrm>
          <a:prstGeom prst="rect">
            <a:avLst/>
          </a:prstGeom>
          <a:solidFill>
            <a:schemeClr val="accent6">
              <a:lumMod val="20000"/>
              <a:lumOff val="80000"/>
              <a:alpha val="59000"/>
            </a:schemeClr>
          </a:solidFill>
          <a:extLst/>
        </p:spPr>
        <p:txBody>
          <a:bodyPr/>
          <a:lstStyle>
            <a:defPPr>
              <a:defRPr lang="ru-RU"/>
            </a:defPPr>
            <a:lvl1pPr marL="0" indent="358775" algn="just">
              <a:lnSpc>
                <a:spcPct val="95000"/>
              </a:lnSpc>
              <a:buFont typeface="Arial" panose="020B0604020202020204" pitchFamily="34" charset="0"/>
              <a:buNone/>
              <a:defRPr sz="2100" b="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ru-RU" sz="2300" dirty="0"/>
              <a:t>- </a:t>
            </a:r>
            <a:r>
              <a:rPr lang="ru-RU" sz="2300" b="1" dirty="0">
                <a:solidFill>
                  <a:srgbClr val="FF0000"/>
                </a:solidFill>
              </a:rPr>
              <a:t>«допустить» </a:t>
            </a:r>
            <a:r>
              <a:rPr lang="ru-RU" sz="2300" dirty="0"/>
              <a:t>- для кандидатов, успешно прошедших конкурсный отбор и не имеющих ограничений по состоянию здоровья, имеющие заключение о профессиональной пригодности </a:t>
            </a:r>
            <a:r>
              <a:rPr lang="ru-RU" sz="2300" b="1" dirty="0">
                <a:solidFill>
                  <a:srgbClr val="00B050"/>
                </a:solidFill>
              </a:rPr>
              <a:t>«рекомендуются в первую очередь - первая категория»</a:t>
            </a:r>
            <a:r>
              <a:rPr lang="ru-RU" sz="2300" dirty="0"/>
              <a:t>, </a:t>
            </a:r>
            <a:r>
              <a:rPr lang="ru-RU" sz="2300" b="1" dirty="0">
                <a:solidFill>
                  <a:srgbClr val="00B050"/>
                </a:solidFill>
              </a:rPr>
              <a:t>«рекомендуются - вторая категория»</a:t>
            </a:r>
            <a:r>
              <a:rPr lang="ru-RU" sz="2300" dirty="0"/>
              <a:t>, согласно рейтингу;</a:t>
            </a:r>
          </a:p>
          <a:p>
            <a:pPr indent="0"/>
            <a:r>
              <a:rPr lang="ru-RU" sz="2300" dirty="0"/>
              <a:t>     Кандидаты </a:t>
            </a:r>
            <a:r>
              <a:rPr lang="ru-RU" sz="2300" b="1" dirty="0"/>
              <a:t>«третьей категории» </a:t>
            </a:r>
            <a:r>
              <a:rPr lang="ru-RU" sz="2300" dirty="0"/>
              <a:t>профессиональной пригодности рассматриваются к допуску к военной подготовке в Военном учебном центре Университета после кандидатов, отнесенных к «первой и второй категории» профессиональной пригодности и при недостатке данных кандидатов, согласно рейтинга;</a:t>
            </a:r>
          </a:p>
          <a:p>
            <a:r>
              <a:rPr lang="ru-RU" sz="2300" dirty="0"/>
              <a:t>- </a:t>
            </a:r>
            <a:r>
              <a:rPr lang="ru-RU" sz="2300" b="1" dirty="0">
                <a:solidFill>
                  <a:srgbClr val="0033CC"/>
                </a:solidFill>
              </a:rPr>
              <a:t>«отказать»</a:t>
            </a:r>
            <a:r>
              <a:rPr lang="ru-RU" sz="2300" dirty="0">
                <a:solidFill>
                  <a:srgbClr val="0033CC"/>
                </a:solidFill>
              </a:rPr>
              <a:t> </a:t>
            </a:r>
            <a:r>
              <a:rPr lang="ru-RU" sz="2300" dirty="0"/>
              <a:t>- для кандидатов, не прошедших конкурсный отбор, а также не допущенных к основному отбору по результатам предварительного отбора - имеющие заключение о профессиональной пригодности </a:t>
            </a:r>
            <a:r>
              <a:rPr lang="ru-RU" sz="2300" b="1" dirty="0"/>
              <a:t>«не рекомендуются - четвертая категория» </a:t>
            </a:r>
            <a:r>
              <a:rPr lang="ru-RU" sz="2300" dirty="0"/>
              <a:t>и имеющие ограничения по состоянию здоровья».</a:t>
            </a:r>
          </a:p>
        </p:txBody>
      </p:sp>
    </p:spTree>
    <p:extLst>
      <p:ext uri="{BB962C8B-B14F-4D97-AF65-F5344CB8AC3E}">
        <p14:creationId xmlns:p14="http://schemas.microsoft.com/office/powerpoint/2010/main" val="3493559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784" y="-7938"/>
            <a:ext cx="12263438" cy="446276"/>
          </a:xfrm>
          <a:prstGeom prst="rect">
            <a:avLst/>
          </a:prstGeom>
          <a:solidFill>
            <a:schemeClr val="bg1">
              <a:lumMod val="95000"/>
              <a:alpha val="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58739" algn="ctr"/>
            <a:endParaRPr lang="ru-RU" sz="23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2492155-0B23-4C7B-A044-2FA6FEB6C56A}"/>
              </a:ext>
            </a:extLst>
          </p:cNvPr>
          <p:cNvSpPr/>
          <p:nvPr/>
        </p:nvSpPr>
        <p:spPr bwMode="auto">
          <a:xfrm>
            <a:off x="0" y="-7938"/>
            <a:ext cx="12192000" cy="66357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lIns="103097" tIns="51548" rIns="103097" bIns="51548" anchor="ctr"/>
          <a:lstStyle/>
          <a:p>
            <a:pPr algn="ctr" defTabSz="950177">
              <a:lnSpc>
                <a:spcPct val="80000"/>
              </a:lnSpc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0" name="Rectangle 35">
            <a:extLst>
              <a:ext uri="{FF2B5EF4-FFF2-40B4-BE49-F238E27FC236}">
                <a16:creationId xmlns:a16="http://schemas.microsoft.com/office/drawing/2014/main" id="{0BD04D66-E9F2-4AE6-AB0F-755EF4ADB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8413" y="247650"/>
            <a:ext cx="3333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B2369F5-3E43-4A5E-8C04-5A536F91D5C5}"/>
              </a:ext>
            </a:extLst>
          </p:cNvPr>
          <p:cNvSpPr/>
          <p:nvPr/>
        </p:nvSpPr>
        <p:spPr>
          <a:xfrm>
            <a:off x="1760028" y="39728"/>
            <a:ext cx="8649094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Конкурсный отбор</a:t>
            </a:r>
            <a:endParaRPr lang="ru-RU" sz="26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C:\Documents and Settings\user\Мои документы\Олег\Дизайн\ГЕРАЛЬДИКА\Звезда разная\zvezda.gif">
            <a:extLst>
              <a:ext uri="{FF2B5EF4-FFF2-40B4-BE49-F238E27FC236}">
                <a16:creationId xmlns:a16="http://schemas.microsoft.com/office/drawing/2014/main" id="{F37F64F2-4372-4B72-ACB3-01FAD6105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27645"/>
          <a:stretch/>
        </p:blipFill>
        <p:spPr bwMode="auto">
          <a:xfrm>
            <a:off x="11208566" y="-8816"/>
            <a:ext cx="983433" cy="131554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9" name="Rectangle 49">
            <a:extLst>
              <a:ext uri="{FF2B5EF4-FFF2-40B4-BE49-F238E27FC236}">
                <a16:creationId xmlns:a16="http://schemas.microsoft.com/office/drawing/2014/main" id="{C934C79F-872E-45F7-ACC6-812D168E6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4963" y="534988"/>
            <a:ext cx="29686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D3864D-CD63-4F0A-BABC-E94063FE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388" y="457201"/>
            <a:ext cx="755650" cy="544513"/>
          </a:xfrm>
        </p:spPr>
        <p:txBody>
          <a:bodyPr/>
          <a:lstStyle/>
          <a:p>
            <a:pPr algn="ctr">
              <a:defRPr/>
            </a:pPr>
            <a:fld id="{4A36243A-7BF1-4240-8C1E-84ED686ACDC7}" type="slidenum">
              <a:rPr lang="ru-RU" sz="3200" b="1">
                <a:solidFill>
                  <a:srgbClr val="FFFF01"/>
                </a:solidFill>
                <a:effectLst>
                  <a:glow rad="63500">
                    <a:srgbClr val="FD2F2F"/>
                  </a:glow>
                  <a:outerShdw blurRad="38100" dist="50800" dir="3000000" algn="ctr" rotWithShape="0">
                    <a:schemeClr val="tx1">
                      <a:alpha val="92000"/>
                    </a:schemeClr>
                  </a:outerShdw>
                </a:effectLst>
                <a:latin typeface="Garamond" panose="02020404030301010803" pitchFamily="18" charset="0"/>
              </a:rPr>
              <a:pPr algn="ctr">
                <a:defRPr/>
              </a:pPr>
              <a:t>17</a:t>
            </a:fld>
            <a:endParaRPr lang="ru-RU" sz="3200" b="1" dirty="0">
              <a:solidFill>
                <a:srgbClr val="FFFF01"/>
              </a:solidFill>
              <a:effectLst>
                <a:glow rad="63500">
                  <a:srgbClr val="FD2F2F"/>
                </a:glow>
                <a:outerShdw blurRad="38100" dist="50800" dir="3000000" algn="ctr" rotWithShape="0">
                  <a:schemeClr val="tx1">
                    <a:alpha val="92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116632"/>
            <a:ext cx="864096" cy="1078699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543943" y="1092240"/>
            <a:ext cx="9117982" cy="773133"/>
          </a:xfrm>
          <a:prstGeom prst="rect">
            <a:avLst/>
          </a:prstGeom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indent="358775" algn="just">
              <a:lnSpc>
                <a:spcPct val="95000"/>
              </a:lnSpc>
              <a:buFont typeface="Arial" panose="020B0604020202020204" pitchFamily="34" charset="0"/>
              <a:buNone/>
              <a:defRPr sz="2100" b="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indent="0"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проведения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конкурсного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отбора для обучения по программам подготовки сержантов запаса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25589" y="1988840"/>
            <a:ext cx="11354691" cy="4427649"/>
          </a:xfrm>
          <a:prstGeom prst="rect">
            <a:avLst/>
          </a:prstGeom>
          <a:solidFill>
            <a:schemeClr val="accent6">
              <a:lumMod val="20000"/>
              <a:lumOff val="80000"/>
              <a:alpha val="59000"/>
            </a:schemeClr>
          </a:solidFill>
          <a:extLst/>
        </p:spPr>
        <p:txBody>
          <a:bodyPr/>
          <a:lstStyle>
            <a:defPPr>
              <a:defRPr lang="ru-RU"/>
            </a:defPPr>
            <a:lvl1pPr marL="0" indent="358775" algn="just">
              <a:lnSpc>
                <a:spcPct val="95000"/>
              </a:lnSpc>
              <a:buFont typeface="Arial" panose="020B0604020202020204" pitchFamily="34" charset="0"/>
              <a:buNone/>
              <a:defRPr sz="2100" b="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ru-RU" sz="2300" b="1" i="1" u="sng" dirty="0">
                <a:solidFill>
                  <a:srgbClr val="FF0000"/>
                </a:solidFill>
              </a:rPr>
              <a:t>для начинающих обучение в военном учебном центре в сентябре</a:t>
            </a:r>
            <a:r>
              <a:rPr lang="en-US" sz="2300" b="1" i="1" dirty="0">
                <a:solidFill>
                  <a:srgbClr val="FF0000"/>
                </a:solidFill>
              </a:rPr>
              <a:t>:</a:t>
            </a:r>
            <a:endParaRPr lang="ru-RU" sz="2300" b="1" i="1" dirty="0">
              <a:solidFill>
                <a:srgbClr val="FF0000"/>
              </a:solidFill>
            </a:endParaRPr>
          </a:p>
          <a:p>
            <a:r>
              <a:rPr lang="ru-RU" sz="2300" dirty="0" smtClean="0"/>
              <a:t>предварительный отбор  </a:t>
            </a:r>
            <a:r>
              <a:rPr lang="ru-RU" sz="2300" b="1" dirty="0">
                <a:solidFill>
                  <a:srgbClr val="FF0000"/>
                </a:solidFill>
              </a:rPr>
              <a:t>с 03.04. по 15.06.2023 г.</a:t>
            </a:r>
            <a:r>
              <a:rPr lang="ru-RU" sz="2300" dirty="0"/>
              <a:t>;</a:t>
            </a:r>
          </a:p>
          <a:p>
            <a:r>
              <a:rPr lang="ru-RU" sz="2300" dirty="0" smtClean="0"/>
              <a:t>конкурсный отбор </a:t>
            </a:r>
            <a:r>
              <a:rPr lang="ru-RU" sz="2300" b="1" dirty="0">
                <a:solidFill>
                  <a:srgbClr val="FF0000"/>
                </a:solidFill>
              </a:rPr>
              <a:t>с 19.06. по 24.07.2023 г</a:t>
            </a:r>
            <a:r>
              <a:rPr lang="ru-RU" sz="2300" b="1" dirty="0" smtClean="0">
                <a:solidFill>
                  <a:srgbClr val="FF0000"/>
                </a:solidFill>
              </a:rPr>
              <a:t>.</a:t>
            </a:r>
            <a:r>
              <a:rPr lang="ru-RU" sz="2300" dirty="0"/>
              <a:t> </a:t>
            </a:r>
            <a:r>
              <a:rPr lang="ru-RU" sz="2300" dirty="0" smtClean="0"/>
              <a:t>;</a:t>
            </a:r>
          </a:p>
          <a:p>
            <a:r>
              <a:rPr lang="ru-RU" sz="2300" dirty="0" smtClean="0"/>
              <a:t>доведение результатов </a:t>
            </a:r>
            <a:r>
              <a:rPr lang="ru-RU" sz="2300" dirty="0"/>
              <a:t>конкурсного отбора до кандидатов, принимавших участие в конкурсном отборе - </a:t>
            </a:r>
            <a:r>
              <a:rPr lang="ru-RU" sz="2300" b="1" dirty="0">
                <a:solidFill>
                  <a:srgbClr val="FF0000"/>
                </a:solidFill>
              </a:rPr>
              <a:t>28.07.2023 г</a:t>
            </a:r>
            <a:r>
              <a:rPr lang="ru-RU" sz="2300" b="1" dirty="0" smtClean="0">
                <a:solidFill>
                  <a:srgbClr val="FF0000"/>
                </a:solidFill>
              </a:rPr>
              <a:t>.</a:t>
            </a:r>
            <a:r>
              <a:rPr lang="ru-RU" sz="2300" dirty="0"/>
              <a:t> </a:t>
            </a:r>
            <a:r>
              <a:rPr lang="ru-RU" sz="2300" dirty="0" smtClean="0"/>
              <a:t>;</a:t>
            </a:r>
          </a:p>
          <a:p>
            <a:r>
              <a:rPr lang="ru-RU" sz="2300" dirty="0" smtClean="0"/>
              <a:t>рассмотрение жалоб</a:t>
            </a:r>
            <a:r>
              <a:rPr lang="ru-RU" sz="2300" dirty="0"/>
              <a:t>, заявлений кандидатов по результатам конкурсного отбора (жалоба рассматривается конкурсной комиссией в день ее поступления) - </a:t>
            </a:r>
            <a:r>
              <a:rPr lang="ru-RU" sz="2300" b="1" dirty="0">
                <a:solidFill>
                  <a:srgbClr val="FF0000"/>
                </a:solidFill>
              </a:rPr>
              <a:t>до 28.07.2023 г</a:t>
            </a:r>
            <a:r>
              <a:rPr lang="ru-RU" sz="2300" b="1" dirty="0" smtClean="0">
                <a:solidFill>
                  <a:srgbClr val="FF0000"/>
                </a:solidFill>
              </a:rPr>
              <a:t>.</a:t>
            </a:r>
            <a:r>
              <a:rPr lang="ru-RU" sz="2300" dirty="0"/>
              <a:t> </a:t>
            </a:r>
            <a:r>
              <a:rPr lang="ru-RU" sz="2300" dirty="0" smtClean="0"/>
              <a:t>;</a:t>
            </a:r>
          </a:p>
          <a:p>
            <a:r>
              <a:rPr lang="ru-RU" sz="2300" dirty="0" smtClean="0"/>
              <a:t>заключение договоров </a:t>
            </a:r>
            <a:r>
              <a:rPr lang="ru-RU" sz="2300" dirty="0"/>
              <a:t>об обучении по программам военной</a:t>
            </a:r>
            <a:r>
              <a:rPr lang="en-US" sz="2300" dirty="0"/>
              <a:t> </a:t>
            </a:r>
            <a:r>
              <a:rPr lang="ru-RU" sz="2300" dirty="0"/>
              <a:t>подготовки сержантов запаса с кандидатами прошедшими</a:t>
            </a:r>
            <a:r>
              <a:rPr lang="en-US" sz="2300" dirty="0"/>
              <a:t> </a:t>
            </a:r>
            <a:r>
              <a:rPr lang="ru-RU" sz="2300" dirty="0"/>
              <a:t>конкурсный отбор – </a:t>
            </a:r>
            <a:r>
              <a:rPr lang="ru-RU" sz="2300" b="1" dirty="0">
                <a:solidFill>
                  <a:srgbClr val="FF0000"/>
                </a:solidFill>
              </a:rPr>
              <a:t>не позднее 30.08.2023 г</a:t>
            </a:r>
            <a:r>
              <a:rPr lang="ru-RU" sz="2300" b="1" dirty="0" smtClean="0">
                <a:solidFill>
                  <a:srgbClr val="FF0000"/>
                </a:solidFill>
              </a:rPr>
              <a:t>.</a:t>
            </a:r>
            <a:r>
              <a:rPr lang="ru-RU" sz="2300" dirty="0"/>
              <a:t> </a:t>
            </a:r>
            <a:r>
              <a:rPr lang="ru-RU" sz="2300" dirty="0" smtClean="0"/>
              <a:t>;</a:t>
            </a:r>
          </a:p>
          <a:p>
            <a:r>
              <a:rPr lang="ru-RU" sz="2300" kern="50" spc="40" dirty="0" smtClean="0">
                <a:solidFill>
                  <a:srgbClr val="000000"/>
                </a:solidFill>
                <a:ea typeface="Times New Roman"/>
              </a:rPr>
              <a:t>представление ректору </a:t>
            </a:r>
            <a:r>
              <a:rPr lang="ru-RU" sz="2300" kern="50" spc="40" dirty="0">
                <a:solidFill>
                  <a:srgbClr val="000000"/>
                </a:solidFill>
                <a:ea typeface="Times New Roman"/>
              </a:rPr>
              <a:t>Университета проектов приказов </a:t>
            </a:r>
            <a:r>
              <a:rPr lang="ru-RU" sz="2300" dirty="0"/>
              <a:t>о допуске 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 smtClean="0"/>
              <a:t>к </a:t>
            </a:r>
            <a:r>
              <a:rPr lang="ru-RU" sz="2300" dirty="0"/>
              <a:t>военной подготовке - </a:t>
            </a:r>
            <a:r>
              <a:rPr lang="ru-RU" sz="2300" b="1" dirty="0">
                <a:solidFill>
                  <a:srgbClr val="FF0000"/>
                </a:solidFill>
              </a:rPr>
              <a:t>не позднее 30.08.2023 г</a:t>
            </a:r>
            <a:r>
              <a:rPr lang="ru-RU" sz="2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61964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784" y="-7938"/>
            <a:ext cx="12263438" cy="446276"/>
          </a:xfrm>
          <a:prstGeom prst="rect">
            <a:avLst/>
          </a:prstGeom>
          <a:solidFill>
            <a:schemeClr val="bg1">
              <a:lumMod val="95000"/>
              <a:alpha val="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58739" algn="ctr"/>
            <a:endParaRPr lang="ru-RU" sz="23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2492155-0B23-4C7B-A044-2FA6FEB6C56A}"/>
              </a:ext>
            </a:extLst>
          </p:cNvPr>
          <p:cNvSpPr/>
          <p:nvPr/>
        </p:nvSpPr>
        <p:spPr bwMode="auto">
          <a:xfrm>
            <a:off x="0" y="-7938"/>
            <a:ext cx="12192000" cy="66357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lIns="103097" tIns="51548" rIns="103097" bIns="51548" anchor="ctr"/>
          <a:lstStyle/>
          <a:p>
            <a:pPr algn="ctr" defTabSz="950177">
              <a:lnSpc>
                <a:spcPct val="80000"/>
              </a:lnSpc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0" name="Rectangle 35">
            <a:extLst>
              <a:ext uri="{FF2B5EF4-FFF2-40B4-BE49-F238E27FC236}">
                <a16:creationId xmlns:a16="http://schemas.microsoft.com/office/drawing/2014/main" id="{0BD04D66-E9F2-4AE6-AB0F-755EF4ADB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8413" y="247650"/>
            <a:ext cx="3333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B2369F5-3E43-4A5E-8C04-5A536F91D5C5}"/>
              </a:ext>
            </a:extLst>
          </p:cNvPr>
          <p:cNvSpPr/>
          <p:nvPr/>
        </p:nvSpPr>
        <p:spPr>
          <a:xfrm>
            <a:off x="1760028" y="39728"/>
            <a:ext cx="8649094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Конкурсный отбор</a:t>
            </a:r>
            <a:endParaRPr lang="ru-RU" sz="26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C:\Documents and Settings\user\Мои документы\Олег\Дизайн\ГЕРАЛЬДИКА\Звезда разная\zvezda.gif">
            <a:extLst>
              <a:ext uri="{FF2B5EF4-FFF2-40B4-BE49-F238E27FC236}">
                <a16:creationId xmlns:a16="http://schemas.microsoft.com/office/drawing/2014/main" id="{F37F64F2-4372-4B72-ACB3-01FAD6105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27645"/>
          <a:stretch/>
        </p:blipFill>
        <p:spPr bwMode="auto">
          <a:xfrm>
            <a:off x="11208566" y="-8816"/>
            <a:ext cx="983433" cy="131554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9" name="Rectangle 49">
            <a:extLst>
              <a:ext uri="{FF2B5EF4-FFF2-40B4-BE49-F238E27FC236}">
                <a16:creationId xmlns:a16="http://schemas.microsoft.com/office/drawing/2014/main" id="{C934C79F-872E-45F7-ACC6-812D168E6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4963" y="534988"/>
            <a:ext cx="29686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D3864D-CD63-4F0A-BABC-E94063FE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388" y="457201"/>
            <a:ext cx="755650" cy="544513"/>
          </a:xfrm>
        </p:spPr>
        <p:txBody>
          <a:bodyPr/>
          <a:lstStyle/>
          <a:p>
            <a:pPr algn="ctr">
              <a:defRPr/>
            </a:pPr>
            <a:fld id="{4A36243A-7BF1-4240-8C1E-84ED686ACDC7}" type="slidenum">
              <a:rPr lang="ru-RU" sz="3200" b="1">
                <a:solidFill>
                  <a:srgbClr val="FFFF01"/>
                </a:solidFill>
                <a:effectLst>
                  <a:glow rad="63500">
                    <a:srgbClr val="FD2F2F"/>
                  </a:glow>
                  <a:outerShdw blurRad="38100" dist="50800" dir="3000000" algn="ctr" rotWithShape="0">
                    <a:schemeClr val="tx1">
                      <a:alpha val="92000"/>
                    </a:schemeClr>
                  </a:outerShdw>
                </a:effectLst>
                <a:latin typeface="Garamond" panose="02020404030301010803" pitchFamily="18" charset="0"/>
              </a:rPr>
              <a:pPr algn="ctr">
                <a:defRPr/>
              </a:pPr>
              <a:t>18</a:t>
            </a:fld>
            <a:endParaRPr lang="ru-RU" sz="3200" b="1" dirty="0">
              <a:solidFill>
                <a:srgbClr val="FFFF01"/>
              </a:solidFill>
              <a:effectLst>
                <a:glow rad="63500">
                  <a:srgbClr val="FD2F2F"/>
                </a:glow>
                <a:outerShdw blurRad="38100" dist="50800" dir="3000000" algn="ctr" rotWithShape="0">
                  <a:schemeClr val="tx1">
                    <a:alpha val="92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116632"/>
            <a:ext cx="864096" cy="1078699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543943" y="1092240"/>
            <a:ext cx="9117982" cy="773133"/>
          </a:xfrm>
          <a:prstGeom prst="rect">
            <a:avLst/>
          </a:prstGeom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indent="358775" algn="just">
              <a:lnSpc>
                <a:spcPct val="95000"/>
              </a:lnSpc>
              <a:buFont typeface="Arial" panose="020B0604020202020204" pitchFamily="34" charset="0"/>
              <a:buNone/>
              <a:defRPr sz="2100" b="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indent="0"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проведения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конкурсного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отбора для обучения по программам подготовки сержантов запаса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25589" y="1988840"/>
            <a:ext cx="11354691" cy="4427649"/>
          </a:xfrm>
          <a:prstGeom prst="rect">
            <a:avLst/>
          </a:prstGeom>
          <a:solidFill>
            <a:schemeClr val="accent6">
              <a:lumMod val="20000"/>
              <a:lumOff val="80000"/>
              <a:alpha val="59000"/>
            </a:schemeClr>
          </a:solidFill>
          <a:extLst/>
        </p:spPr>
        <p:txBody>
          <a:bodyPr/>
          <a:lstStyle>
            <a:defPPr>
              <a:defRPr lang="ru-RU"/>
            </a:defPPr>
            <a:lvl1pPr marL="0" indent="358775" algn="just">
              <a:lnSpc>
                <a:spcPct val="95000"/>
              </a:lnSpc>
              <a:buFont typeface="Arial" panose="020B0604020202020204" pitchFamily="34" charset="0"/>
              <a:buNone/>
              <a:defRPr sz="2100" b="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algn="l"/>
            <a:r>
              <a:rPr lang="ru-RU" sz="2300" b="1" i="1" u="sng" dirty="0">
                <a:solidFill>
                  <a:srgbClr val="FF0000"/>
                </a:solidFill>
              </a:rPr>
              <a:t>для начинающих обучение в военном учебном центре в феврале 2024</a:t>
            </a:r>
            <a:r>
              <a:rPr lang="en-US" sz="2300" b="1" i="1" dirty="0">
                <a:solidFill>
                  <a:srgbClr val="FF0000"/>
                </a:solidFill>
              </a:rPr>
              <a:t>:</a:t>
            </a:r>
            <a:endParaRPr lang="ru-RU" sz="2300" b="1" i="1" dirty="0">
              <a:solidFill>
                <a:srgbClr val="FF0000"/>
              </a:solidFill>
            </a:endParaRPr>
          </a:p>
          <a:p>
            <a:r>
              <a:rPr lang="ru-RU" sz="2300" dirty="0"/>
              <a:t>предварительный </a:t>
            </a:r>
            <a:r>
              <a:rPr lang="ru-RU" sz="2300" dirty="0" smtClean="0"/>
              <a:t>отбор  </a:t>
            </a:r>
            <a:r>
              <a:rPr lang="ru-RU" sz="2300" b="1" dirty="0" smtClean="0">
                <a:solidFill>
                  <a:srgbClr val="FF0000"/>
                </a:solidFill>
              </a:rPr>
              <a:t>с 02.10 </a:t>
            </a:r>
            <a:r>
              <a:rPr lang="ru-RU" sz="2300" b="1" dirty="0">
                <a:solidFill>
                  <a:srgbClr val="FF0000"/>
                </a:solidFill>
              </a:rPr>
              <a:t>по 25.11.2023 г.</a:t>
            </a:r>
            <a:r>
              <a:rPr lang="ru-RU" sz="2300" dirty="0"/>
              <a:t>;</a:t>
            </a:r>
          </a:p>
          <a:p>
            <a:r>
              <a:rPr lang="ru-RU" sz="2300" dirty="0" smtClean="0"/>
              <a:t>конкурсный </a:t>
            </a:r>
            <a:r>
              <a:rPr lang="ru-RU" sz="2300" dirty="0"/>
              <a:t>отбор </a:t>
            </a:r>
            <a:r>
              <a:rPr lang="ru-RU" sz="2300" b="1" dirty="0">
                <a:solidFill>
                  <a:srgbClr val="FF0000"/>
                </a:solidFill>
              </a:rPr>
              <a:t>с </a:t>
            </a:r>
            <a:r>
              <a:rPr lang="ru-RU" sz="2300" b="1" dirty="0" smtClean="0">
                <a:solidFill>
                  <a:srgbClr val="FF0000"/>
                </a:solidFill>
              </a:rPr>
              <a:t>27.11 по </a:t>
            </a:r>
            <a:r>
              <a:rPr lang="ru-RU" sz="2300" b="1" dirty="0">
                <a:solidFill>
                  <a:srgbClr val="FF0000"/>
                </a:solidFill>
              </a:rPr>
              <a:t>20.12.2023 г</a:t>
            </a:r>
            <a:r>
              <a:rPr lang="ru-RU" sz="2300" b="1" dirty="0" smtClean="0">
                <a:solidFill>
                  <a:srgbClr val="FF0000"/>
                </a:solidFill>
              </a:rPr>
              <a:t>.</a:t>
            </a:r>
            <a:r>
              <a:rPr lang="ru-RU" sz="2300" dirty="0" smtClean="0"/>
              <a:t>;</a:t>
            </a:r>
            <a:endParaRPr lang="ru-RU" sz="2300" dirty="0"/>
          </a:p>
          <a:p>
            <a:r>
              <a:rPr lang="ru-RU" sz="2300" dirty="0" smtClean="0"/>
              <a:t>доведение результатов </a:t>
            </a:r>
            <a:r>
              <a:rPr lang="ru-RU" sz="2300" dirty="0"/>
              <a:t>конкурсного отбора до кандидатов, принимавших участие в конкурсном отборе - </a:t>
            </a:r>
            <a:r>
              <a:rPr lang="ru-RU" sz="2300" b="1" dirty="0">
                <a:solidFill>
                  <a:srgbClr val="FF0000"/>
                </a:solidFill>
              </a:rPr>
              <a:t>25.12.2023 г</a:t>
            </a:r>
            <a:r>
              <a:rPr lang="ru-RU" sz="2300" b="1" dirty="0" smtClean="0">
                <a:solidFill>
                  <a:srgbClr val="FF0000"/>
                </a:solidFill>
              </a:rPr>
              <a:t>.</a:t>
            </a:r>
            <a:r>
              <a:rPr lang="ru-RU" sz="2300" dirty="0"/>
              <a:t> </a:t>
            </a:r>
            <a:r>
              <a:rPr lang="ru-RU" sz="2300" dirty="0" smtClean="0"/>
              <a:t>;</a:t>
            </a:r>
          </a:p>
          <a:p>
            <a:r>
              <a:rPr lang="ru-RU" sz="2300" dirty="0" smtClean="0"/>
              <a:t>рассмотрение жалоб</a:t>
            </a:r>
            <a:r>
              <a:rPr lang="ru-RU" sz="2300" dirty="0"/>
              <a:t>, заявлений кандидатов по результатам конкурсного отбора (жалоба рассматривается конкурсной комиссией в день ее поступления) - </a:t>
            </a:r>
            <a:r>
              <a:rPr lang="ru-RU" sz="2300" b="1" dirty="0">
                <a:solidFill>
                  <a:srgbClr val="FF0000"/>
                </a:solidFill>
              </a:rPr>
              <a:t>до 25.12.2024 г</a:t>
            </a:r>
            <a:r>
              <a:rPr lang="ru-RU" sz="2300" b="1" dirty="0" smtClean="0">
                <a:solidFill>
                  <a:srgbClr val="FF0000"/>
                </a:solidFill>
              </a:rPr>
              <a:t>.</a:t>
            </a:r>
            <a:r>
              <a:rPr lang="ru-RU" sz="2300" dirty="0"/>
              <a:t> </a:t>
            </a:r>
            <a:r>
              <a:rPr lang="ru-RU" sz="2300" dirty="0" smtClean="0"/>
              <a:t>;</a:t>
            </a:r>
          </a:p>
          <a:p>
            <a:r>
              <a:rPr lang="ru-RU" sz="2300" dirty="0" smtClean="0"/>
              <a:t>заключение договоров </a:t>
            </a:r>
            <a:r>
              <a:rPr lang="ru-RU" sz="2300" dirty="0"/>
              <a:t>об обучении по программам военной</a:t>
            </a:r>
            <a:r>
              <a:rPr lang="en-US" sz="2300" dirty="0"/>
              <a:t> </a:t>
            </a:r>
            <a:r>
              <a:rPr lang="ru-RU" sz="2300" dirty="0"/>
              <a:t>подготовки солдат запаса с кандидатами прошедшими</a:t>
            </a:r>
            <a:r>
              <a:rPr lang="en-US" sz="2300" dirty="0"/>
              <a:t> </a:t>
            </a:r>
            <a:r>
              <a:rPr lang="ru-RU" sz="2300" dirty="0"/>
              <a:t>конкурсный отбор – </a:t>
            </a:r>
            <a:r>
              <a:rPr lang="ru-RU" sz="2300" b="1" dirty="0">
                <a:solidFill>
                  <a:srgbClr val="FF0000"/>
                </a:solidFill>
              </a:rPr>
              <a:t>не позднее </a:t>
            </a:r>
            <a:r>
              <a:rPr lang="ru-RU" sz="2300" b="1" dirty="0" smtClean="0">
                <a:solidFill>
                  <a:srgbClr val="FF0000"/>
                </a:solidFill>
              </a:rPr>
              <a:t/>
            </a:r>
            <a:br>
              <a:rPr lang="ru-RU" sz="2300" b="1" dirty="0" smtClean="0">
                <a:solidFill>
                  <a:srgbClr val="FF0000"/>
                </a:solidFill>
              </a:rPr>
            </a:br>
            <a:r>
              <a:rPr lang="ru-RU" sz="2300" b="1" dirty="0" smtClean="0">
                <a:solidFill>
                  <a:srgbClr val="FF0000"/>
                </a:solidFill>
              </a:rPr>
              <a:t>30.01.2024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ru-RU" sz="2300" b="1" dirty="0">
                <a:solidFill>
                  <a:srgbClr val="FF0000"/>
                </a:solidFill>
              </a:rPr>
              <a:t>г</a:t>
            </a:r>
            <a:r>
              <a:rPr lang="ru-RU" sz="2300" b="1" dirty="0" smtClean="0">
                <a:solidFill>
                  <a:srgbClr val="FF0000"/>
                </a:solidFill>
              </a:rPr>
              <a:t>.</a:t>
            </a:r>
            <a:r>
              <a:rPr lang="ru-RU" sz="2300" dirty="0" smtClean="0"/>
              <a:t>;</a:t>
            </a:r>
          </a:p>
          <a:p>
            <a:r>
              <a:rPr lang="ru-RU" sz="2300" kern="50" spc="40" dirty="0" smtClean="0">
                <a:solidFill>
                  <a:srgbClr val="000000"/>
                </a:solidFill>
                <a:ea typeface="Times New Roman"/>
              </a:rPr>
              <a:t>представление ректору </a:t>
            </a:r>
            <a:r>
              <a:rPr lang="ru-RU" sz="2300" kern="50" spc="40" dirty="0">
                <a:solidFill>
                  <a:srgbClr val="000000"/>
                </a:solidFill>
                <a:ea typeface="Times New Roman"/>
              </a:rPr>
              <a:t>Университета проектов приказов </a:t>
            </a:r>
            <a:r>
              <a:rPr lang="ru-RU" sz="2300" dirty="0"/>
              <a:t>о допуске 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 smtClean="0"/>
              <a:t>к </a:t>
            </a:r>
            <a:r>
              <a:rPr lang="ru-RU" sz="2300" dirty="0"/>
              <a:t>военной подготовке - </a:t>
            </a:r>
            <a:r>
              <a:rPr lang="ru-RU" sz="2300" b="1" dirty="0">
                <a:solidFill>
                  <a:srgbClr val="FF0000"/>
                </a:solidFill>
              </a:rPr>
              <a:t>не позднее 30.01.2024 г</a:t>
            </a:r>
            <a:r>
              <a:rPr lang="ru-RU" sz="2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69558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311" y="3789040"/>
            <a:ext cx="4213321" cy="29705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358" y="787759"/>
            <a:ext cx="4135225" cy="29249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28784" y="-7938"/>
            <a:ext cx="12263438" cy="446276"/>
          </a:xfrm>
          <a:prstGeom prst="rect">
            <a:avLst/>
          </a:prstGeom>
          <a:solidFill>
            <a:schemeClr val="bg1">
              <a:lumMod val="95000"/>
              <a:alpha val="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58739" algn="ctr"/>
            <a:endParaRPr lang="ru-RU" sz="23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2492155-0B23-4C7B-A044-2FA6FEB6C56A}"/>
              </a:ext>
            </a:extLst>
          </p:cNvPr>
          <p:cNvSpPr/>
          <p:nvPr/>
        </p:nvSpPr>
        <p:spPr bwMode="auto">
          <a:xfrm>
            <a:off x="0" y="-7938"/>
            <a:ext cx="12192000" cy="66357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lIns="103097" tIns="51548" rIns="103097" bIns="51548" anchor="ctr"/>
          <a:lstStyle/>
          <a:p>
            <a:pPr algn="ctr" defTabSz="950177">
              <a:lnSpc>
                <a:spcPct val="80000"/>
              </a:lnSpc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0" name="Rectangle 35">
            <a:extLst>
              <a:ext uri="{FF2B5EF4-FFF2-40B4-BE49-F238E27FC236}">
                <a16:creationId xmlns:a16="http://schemas.microsoft.com/office/drawing/2014/main" id="{0BD04D66-E9F2-4AE6-AB0F-755EF4ADB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8413" y="247650"/>
            <a:ext cx="3333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B2369F5-3E43-4A5E-8C04-5A536F91D5C5}"/>
              </a:ext>
            </a:extLst>
          </p:cNvPr>
          <p:cNvSpPr/>
          <p:nvPr/>
        </p:nvSpPr>
        <p:spPr>
          <a:xfrm>
            <a:off x="1760028" y="39728"/>
            <a:ext cx="8649094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Документы</a:t>
            </a:r>
            <a:endParaRPr lang="ru-RU" sz="26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C:\Documents and Settings\user\Мои документы\Олег\Дизайн\ГЕРАЛЬДИКА\Звезда разная\zvezda.gif">
            <a:extLst>
              <a:ext uri="{FF2B5EF4-FFF2-40B4-BE49-F238E27FC236}">
                <a16:creationId xmlns:a16="http://schemas.microsoft.com/office/drawing/2014/main" id="{F37F64F2-4372-4B72-ACB3-01FAD6105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r="27645"/>
          <a:stretch/>
        </p:blipFill>
        <p:spPr bwMode="auto">
          <a:xfrm>
            <a:off x="11208566" y="-8816"/>
            <a:ext cx="983433" cy="131554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9" name="Rectangle 49">
            <a:extLst>
              <a:ext uri="{FF2B5EF4-FFF2-40B4-BE49-F238E27FC236}">
                <a16:creationId xmlns:a16="http://schemas.microsoft.com/office/drawing/2014/main" id="{C934C79F-872E-45F7-ACC6-812D168E6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4963" y="534988"/>
            <a:ext cx="29686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D3864D-CD63-4F0A-BABC-E94063FE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388" y="457201"/>
            <a:ext cx="755650" cy="544513"/>
          </a:xfrm>
        </p:spPr>
        <p:txBody>
          <a:bodyPr/>
          <a:lstStyle/>
          <a:p>
            <a:pPr algn="ctr">
              <a:defRPr/>
            </a:pPr>
            <a:fld id="{4A36243A-7BF1-4240-8C1E-84ED686ACDC7}" type="slidenum">
              <a:rPr lang="ru-RU" sz="3200" b="1">
                <a:solidFill>
                  <a:srgbClr val="FFFF01"/>
                </a:solidFill>
                <a:effectLst>
                  <a:glow rad="63500">
                    <a:srgbClr val="FD2F2F"/>
                  </a:glow>
                  <a:outerShdw blurRad="38100" dist="50800" dir="3000000" algn="ctr" rotWithShape="0">
                    <a:schemeClr val="tx1">
                      <a:alpha val="92000"/>
                    </a:schemeClr>
                  </a:outerShdw>
                </a:effectLst>
                <a:latin typeface="Garamond" panose="02020404030301010803" pitchFamily="18" charset="0"/>
              </a:rPr>
              <a:pPr algn="ctr">
                <a:defRPr/>
              </a:pPr>
              <a:t>19</a:t>
            </a:fld>
            <a:endParaRPr lang="ru-RU" sz="3200" b="1" dirty="0">
              <a:solidFill>
                <a:srgbClr val="FFFF01"/>
              </a:solidFill>
              <a:effectLst>
                <a:glow rad="63500">
                  <a:srgbClr val="FD2F2F"/>
                </a:glow>
                <a:outerShdw blurRad="38100" dist="50800" dir="3000000" algn="ctr" rotWithShape="0">
                  <a:schemeClr val="tx1">
                    <a:alpha val="92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116632"/>
            <a:ext cx="864096" cy="1078699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91344" y="1556792"/>
            <a:ext cx="7240022" cy="4392488"/>
          </a:xfrm>
          <a:prstGeom prst="rect">
            <a:avLst/>
          </a:prstGeom>
          <a:solidFill>
            <a:schemeClr val="bg1">
              <a:lumMod val="95000"/>
              <a:alpha val="46000"/>
            </a:schemeClr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сайте Университета во вкладке Военного учебного центра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dalgau</a:t>
            </a:r>
            <a:r>
              <a:rPr lang="ru-RU" sz="2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en-US" sz="2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vuc</a:t>
            </a:r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разделе Поступающим в ВУЦ размещена информация: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ru-RU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5877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Положение о проведении конкурсного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отбора;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5877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Заявление;</a:t>
            </a:r>
          </a:p>
          <a:p>
            <a:pPr marL="0" indent="35877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rgbClr val="181818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3. </a:t>
            </a:r>
            <a:r>
              <a:rPr lang="ru-RU" sz="2000" dirty="0" smtClean="0">
                <a:solidFill>
                  <a:srgbClr val="181818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Образец </a:t>
            </a:r>
            <a:r>
              <a:rPr lang="ru-RU" sz="2000" dirty="0" smtClean="0">
                <a:solidFill>
                  <a:srgbClr val="181818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автобиографии;</a:t>
            </a:r>
          </a:p>
          <a:p>
            <a:pPr marL="0" indent="35877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2000" dirty="0">
                <a:solidFill>
                  <a:srgbClr val="181818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</a:t>
            </a:r>
            <a:r>
              <a:rPr lang="ru-RU" sz="2000" dirty="0" smtClean="0">
                <a:solidFill>
                  <a:srgbClr val="181818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  <a:r>
              <a:rPr lang="ru-RU" sz="2000" dirty="0" smtClean="0">
                <a:solidFill>
                  <a:srgbClr val="181818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Пример характеристики </a:t>
            </a:r>
            <a:r>
              <a:rPr lang="ru-RU" sz="2000" dirty="0">
                <a:solidFill>
                  <a:srgbClr val="181818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из </a:t>
            </a:r>
            <a:r>
              <a:rPr lang="ru-RU" sz="2000" dirty="0" smtClean="0">
                <a:solidFill>
                  <a:srgbClr val="181818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деканата; </a:t>
            </a:r>
          </a:p>
          <a:p>
            <a:pPr marL="0" indent="35877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2000" spc="-60" dirty="0">
                <a:solidFill>
                  <a:srgbClr val="181818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</a:t>
            </a:r>
            <a:r>
              <a:rPr lang="ru-RU" sz="2000" spc="-60" dirty="0" smtClean="0">
                <a:solidFill>
                  <a:srgbClr val="181818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  <a:r>
              <a:rPr lang="ru-RU" sz="2000" spc="-60" dirty="0" smtClean="0">
                <a:solidFill>
                  <a:srgbClr val="181818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Бланк на согласие на </a:t>
            </a:r>
            <a:r>
              <a:rPr lang="ru-RU" sz="2000" spc="-60" dirty="0">
                <a:solidFill>
                  <a:srgbClr val="181818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обработку персональных </a:t>
            </a:r>
            <a:r>
              <a:rPr lang="ru-RU" sz="2000" spc="-60" dirty="0" smtClean="0">
                <a:solidFill>
                  <a:srgbClr val="181818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данных;</a:t>
            </a:r>
            <a:endParaRPr lang="ru-RU" sz="2000" spc="-60" dirty="0">
              <a:solidFill>
                <a:srgbClr val="181818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35877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Памятка по порядку прохождения медицинского освидетельствования и профессионального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психологичес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-кого отбора в военном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комиссариате;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5877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Буклет «Поступление в ВУЦ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ДальГАУ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7625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784" y="-7938"/>
            <a:ext cx="12263438" cy="446276"/>
          </a:xfrm>
          <a:prstGeom prst="rect">
            <a:avLst/>
          </a:prstGeom>
          <a:solidFill>
            <a:schemeClr val="bg1">
              <a:lumMod val="95000"/>
              <a:alpha val="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58739" algn="ctr"/>
            <a:endParaRPr lang="ru-RU" sz="23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2492155-0B23-4C7B-A044-2FA6FEB6C56A}"/>
              </a:ext>
            </a:extLst>
          </p:cNvPr>
          <p:cNvSpPr/>
          <p:nvPr/>
        </p:nvSpPr>
        <p:spPr bwMode="auto">
          <a:xfrm>
            <a:off x="0" y="-7938"/>
            <a:ext cx="12192000" cy="66357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lIns="103097" tIns="51548" rIns="103097" bIns="51548" anchor="ctr"/>
          <a:lstStyle/>
          <a:p>
            <a:pPr algn="ctr" defTabSz="950177">
              <a:lnSpc>
                <a:spcPct val="80000"/>
              </a:lnSpc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0" name="Rectangle 35">
            <a:extLst>
              <a:ext uri="{FF2B5EF4-FFF2-40B4-BE49-F238E27FC236}">
                <a16:creationId xmlns:a16="http://schemas.microsoft.com/office/drawing/2014/main" id="{0BD04D66-E9F2-4AE6-AB0F-755EF4ADB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8413" y="247650"/>
            <a:ext cx="3333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4099" name="TextBox 16"/>
          <p:cNvSpPr txBox="1">
            <a:spLocks noChangeArrowheads="1"/>
          </p:cNvSpPr>
          <p:nvPr/>
        </p:nvSpPr>
        <p:spPr bwMode="auto">
          <a:xfrm>
            <a:off x="2672410" y="1188485"/>
            <a:ext cx="7345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CBBD4DAA-1185-4B3D-8BD6-4108498A1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" y="1941513"/>
            <a:ext cx="113315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3600" b="1" dirty="0">
              <a:solidFill>
                <a:srgbClr val="1608C8"/>
              </a:solidFill>
              <a:effectLst>
                <a:glow rad="63500">
                  <a:srgbClr val="FD2F2F"/>
                </a:glow>
                <a:outerShdw blurRad="38100" dist="50800" dir="3000000" algn="ctr" rotWithShape="0">
                  <a:schemeClr val="tx1">
                    <a:alpha val="92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ctr">
              <a:defRPr/>
            </a:pPr>
            <a:endParaRPr lang="ru-RU" sz="3600" b="1" dirty="0">
              <a:solidFill>
                <a:srgbClr val="1608C8"/>
              </a:solidFill>
              <a:effectLst>
                <a:glow rad="63500">
                  <a:srgbClr val="FD2F2F"/>
                </a:glow>
                <a:outerShdw blurRad="38100" dist="50800" dir="3000000" algn="ctr" rotWithShape="0">
                  <a:schemeClr val="tx1">
                    <a:alpha val="92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algn="ctr">
              <a:defRPr/>
            </a:pPr>
            <a:endParaRPr lang="ru-RU" sz="3600" b="1" dirty="0">
              <a:solidFill>
                <a:srgbClr val="FFFF01"/>
              </a:solidFill>
              <a:effectLst>
                <a:glow rad="63500">
                  <a:srgbClr val="FD2F2F"/>
                </a:glow>
                <a:outerShdw blurRad="38100" dist="50800" dir="3000000" algn="ctr" rotWithShape="0">
                  <a:schemeClr val="tx1">
                    <a:alpha val="92000"/>
                  </a:schemeClr>
                </a:outerShdw>
              </a:effectLst>
              <a:latin typeface="Garamond" panose="02020404030301010803" pitchFamily="18" charset="0"/>
            </a:endParaRPr>
          </a:p>
          <a:p>
            <a:pPr marL="742950" indent="-742950" algn="ctr">
              <a:buFontTx/>
              <a:buAutoNum type="arabicParenR"/>
              <a:defRPr/>
            </a:pPr>
            <a:endParaRPr lang="ru-RU" sz="3600" b="1" dirty="0">
              <a:solidFill>
                <a:srgbClr val="FFFF01"/>
              </a:solidFill>
              <a:effectLst>
                <a:glow rad="63500">
                  <a:srgbClr val="FD2F2F"/>
                </a:glow>
                <a:outerShdw blurRad="38100" dist="50800" dir="3000000" algn="ctr" rotWithShape="0">
                  <a:schemeClr val="tx1">
                    <a:alpha val="92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B2369F5-3E43-4A5E-8C04-5A536F91D5C5}"/>
              </a:ext>
            </a:extLst>
          </p:cNvPr>
          <p:cNvSpPr/>
          <p:nvPr/>
        </p:nvSpPr>
        <p:spPr>
          <a:xfrm>
            <a:off x="1778388" y="76730"/>
            <a:ext cx="8649094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Военный учебный центр при Дальневосточном ГАУ</a:t>
            </a:r>
            <a:endParaRPr lang="ru-RU" sz="26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C:\Documents and Settings\user\Мои документы\Олег\Дизайн\ГЕРАЛЬДИКА\Звезда разная\zvezda.gif">
            <a:extLst>
              <a:ext uri="{FF2B5EF4-FFF2-40B4-BE49-F238E27FC236}">
                <a16:creationId xmlns:a16="http://schemas.microsoft.com/office/drawing/2014/main" id="{F37F64F2-4372-4B72-ACB3-01FAD6105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27645"/>
          <a:stretch/>
        </p:blipFill>
        <p:spPr bwMode="auto">
          <a:xfrm>
            <a:off x="11208566" y="-8816"/>
            <a:ext cx="983433" cy="131554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9" name="Rectangle 49">
            <a:extLst>
              <a:ext uri="{FF2B5EF4-FFF2-40B4-BE49-F238E27FC236}">
                <a16:creationId xmlns:a16="http://schemas.microsoft.com/office/drawing/2014/main" id="{C934C79F-872E-45F7-ACC6-812D168E6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4963" y="534988"/>
            <a:ext cx="29686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D3864D-CD63-4F0A-BABC-E94063FE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388" y="457201"/>
            <a:ext cx="755650" cy="544513"/>
          </a:xfrm>
        </p:spPr>
        <p:txBody>
          <a:bodyPr/>
          <a:lstStyle/>
          <a:p>
            <a:pPr algn="ctr">
              <a:defRPr/>
            </a:pPr>
            <a:fld id="{4A36243A-7BF1-4240-8C1E-84ED686ACDC7}" type="slidenum">
              <a:rPr lang="ru-RU" sz="3200" b="1">
                <a:solidFill>
                  <a:srgbClr val="FFFF01"/>
                </a:solidFill>
                <a:effectLst>
                  <a:glow rad="63500">
                    <a:srgbClr val="FD2F2F"/>
                  </a:glow>
                  <a:outerShdw blurRad="38100" dist="50800" dir="3000000" algn="ctr" rotWithShape="0">
                    <a:schemeClr val="tx1">
                      <a:alpha val="92000"/>
                    </a:schemeClr>
                  </a:outerShdw>
                </a:effectLst>
                <a:latin typeface="Garamond" panose="02020404030301010803" pitchFamily="18" charset="0"/>
              </a:rPr>
              <a:pPr algn="ctr">
                <a:defRPr/>
              </a:pPr>
              <a:t>2</a:t>
            </a:fld>
            <a:endParaRPr lang="ru-RU" sz="3200" b="1" dirty="0">
              <a:solidFill>
                <a:srgbClr val="FFFF01"/>
              </a:solidFill>
              <a:effectLst>
                <a:glow rad="63500">
                  <a:srgbClr val="FD2F2F"/>
                </a:glow>
                <a:outerShdw blurRad="38100" dist="50800" dir="3000000" algn="ctr" rotWithShape="0">
                  <a:schemeClr val="tx1">
                    <a:alpha val="92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116632"/>
            <a:ext cx="864096" cy="10786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1568" y="770881"/>
            <a:ext cx="7947854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Военный учебный центр создан на </a:t>
            </a:r>
            <a:r>
              <a:rPr lang="ru-RU" sz="2400" b="1" dirty="0" smtClean="0">
                <a:solidFill>
                  <a:schemeClr val="bg1"/>
                </a:solidFill>
              </a:rPr>
              <a:t>основании: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3352" y="1268760"/>
            <a:ext cx="11665296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531813" algn="just"/>
            <a:r>
              <a:rPr lang="ru-RU" sz="2000" dirty="0" smtClean="0"/>
              <a:t>Распоряжения Правительства </a:t>
            </a:r>
            <a:r>
              <a:rPr lang="ru-RU" sz="2000" dirty="0"/>
              <a:t>Российской Федерации от «23» декабря 2022 г</a:t>
            </a:r>
            <a:r>
              <a:rPr lang="ru-RU" sz="2000" dirty="0" smtClean="0"/>
              <a:t>. № 4109-р </a:t>
            </a:r>
            <a:br>
              <a:rPr lang="ru-RU" sz="2000" dirty="0" smtClean="0"/>
            </a:br>
            <a:r>
              <a:rPr lang="ru-RU" sz="2000" dirty="0" smtClean="0"/>
              <a:t>«О </a:t>
            </a:r>
            <a:r>
              <a:rPr lang="ru-RU" sz="2000" dirty="0"/>
              <a:t>создании военных учебных центров при федеральных государственных образовательных организациях высшего образования» </a:t>
            </a:r>
            <a:endParaRPr lang="ru-RU" sz="20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63352" y="3933418"/>
            <a:ext cx="11665296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531813" algn="just"/>
            <a:r>
              <a:rPr lang="ru-RU" sz="2000" dirty="0" smtClean="0"/>
              <a:t>- </a:t>
            </a:r>
            <a:r>
              <a:rPr lang="ru-RU" sz="2000" dirty="0"/>
              <a:t>отбор граждан для проведения военной подготовки в военном учебном центре;</a:t>
            </a:r>
          </a:p>
          <a:p>
            <a:pPr indent="531813" algn="just"/>
            <a:r>
              <a:rPr lang="ru-RU" sz="2000" dirty="0"/>
              <a:t>- реализация программ военной подготовки высококвалифицированных сержантов и солдат запаса, обладающих соответствующими военно-профессиональными компетенциями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по </a:t>
            </a:r>
            <a:r>
              <a:rPr lang="ru-RU" sz="2000" dirty="0"/>
              <a:t>военно-учетным специальностям;</a:t>
            </a:r>
          </a:p>
          <a:p>
            <a:pPr indent="531813" algn="just"/>
            <a:r>
              <a:rPr lang="ru-RU" sz="2000" dirty="0"/>
              <a:t>- ведение военно-политической, военно-патриотической работы и </a:t>
            </a:r>
            <a:r>
              <a:rPr lang="ru-RU" sz="2000" dirty="0" smtClean="0"/>
              <a:t>работы по </a:t>
            </a:r>
            <a:r>
              <a:rPr lang="ru-RU" sz="2000" dirty="0"/>
              <a:t>военно-профессиональной ориентации граждан, проходящих обучение в военном учебном центре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других структурных подразделениях Университета;</a:t>
            </a:r>
          </a:p>
          <a:p>
            <a:pPr indent="531813" algn="just"/>
            <a:r>
              <a:rPr lang="ru-RU" sz="2000" dirty="0"/>
              <a:t>- реализация политики руководства Университета в области качества образования в рамках компетенции военного учебного центра.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3352" y="2341329"/>
            <a:ext cx="11665296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531813" algn="just"/>
            <a:r>
              <a:rPr lang="ru-RU" sz="2000" dirty="0" smtClean="0"/>
              <a:t>Приказа ректора университета от «30» декабря 2022 года № 393-о «О создании военного учебного центра при федеральном государственном бюджетном образовательном учреждении высшего образования «Дальневосточный государственный аграрный университет»</a:t>
            </a:r>
            <a:endParaRPr lang="ru-RU" sz="20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266931" y="3428150"/>
            <a:ext cx="9617128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Основными задачами военного учебного центра являются: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784" y="-7938"/>
            <a:ext cx="12263438" cy="446276"/>
          </a:xfrm>
          <a:prstGeom prst="rect">
            <a:avLst/>
          </a:prstGeom>
          <a:solidFill>
            <a:schemeClr val="bg1">
              <a:lumMod val="95000"/>
              <a:alpha val="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58739" algn="ctr"/>
            <a:endParaRPr lang="ru-RU" sz="23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2492155-0B23-4C7B-A044-2FA6FEB6C56A}"/>
              </a:ext>
            </a:extLst>
          </p:cNvPr>
          <p:cNvSpPr/>
          <p:nvPr/>
        </p:nvSpPr>
        <p:spPr bwMode="auto">
          <a:xfrm>
            <a:off x="0" y="-7938"/>
            <a:ext cx="12192000" cy="66357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lIns="103097" tIns="51548" rIns="103097" bIns="51548" anchor="ctr"/>
          <a:lstStyle/>
          <a:p>
            <a:pPr algn="ctr" defTabSz="950177">
              <a:lnSpc>
                <a:spcPct val="80000"/>
              </a:lnSpc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0" name="Rectangle 35">
            <a:extLst>
              <a:ext uri="{FF2B5EF4-FFF2-40B4-BE49-F238E27FC236}">
                <a16:creationId xmlns:a16="http://schemas.microsoft.com/office/drawing/2014/main" id="{0BD04D66-E9F2-4AE6-AB0F-755EF4ADB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8413" y="247650"/>
            <a:ext cx="3333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22" name="Picture 2" descr="C:\Documents and Settings\user\Мои документы\Олег\Дизайн\ГЕРАЛЬДИКА\Звезда разная\zvezda.gif">
            <a:extLst>
              <a:ext uri="{FF2B5EF4-FFF2-40B4-BE49-F238E27FC236}">
                <a16:creationId xmlns:a16="http://schemas.microsoft.com/office/drawing/2014/main" id="{F37F64F2-4372-4B72-ACB3-01FAD6105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27645"/>
          <a:stretch/>
        </p:blipFill>
        <p:spPr bwMode="auto">
          <a:xfrm>
            <a:off x="11208566" y="-8816"/>
            <a:ext cx="983433" cy="131554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9" name="Rectangle 49">
            <a:extLst>
              <a:ext uri="{FF2B5EF4-FFF2-40B4-BE49-F238E27FC236}">
                <a16:creationId xmlns:a16="http://schemas.microsoft.com/office/drawing/2014/main" id="{C934C79F-872E-45F7-ACC6-812D168E6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4963" y="534988"/>
            <a:ext cx="29686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D3864D-CD63-4F0A-BABC-E94063FE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388" y="457201"/>
            <a:ext cx="755650" cy="544513"/>
          </a:xfrm>
        </p:spPr>
        <p:txBody>
          <a:bodyPr/>
          <a:lstStyle/>
          <a:p>
            <a:pPr algn="ctr">
              <a:defRPr/>
            </a:pPr>
            <a:fld id="{4A36243A-7BF1-4240-8C1E-84ED686ACDC7}" type="slidenum">
              <a:rPr lang="ru-RU" sz="3200" b="1">
                <a:solidFill>
                  <a:srgbClr val="FFFF01"/>
                </a:solidFill>
                <a:effectLst>
                  <a:glow rad="63500">
                    <a:srgbClr val="FD2F2F"/>
                  </a:glow>
                  <a:outerShdw blurRad="38100" dist="50800" dir="3000000" algn="ctr" rotWithShape="0">
                    <a:schemeClr val="tx1">
                      <a:alpha val="92000"/>
                    </a:schemeClr>
                  </a:outerShdw>
                </a:effectLst>
                <a:latin typeface="Garamond" panose="02020404030301010803" pitchFamily="18" charset="0"/>
              </a:rPr>
              <a:pPr algn="ctr">
                <a:defRPr/>
              </a:pPr>
              <a:t>20</a:t>
            </a:fld>
            <a:endParaRPr lang="ru-RU" sz="3200" b="1" dirty="0">
              <a:solidFill>
                <a:srgbClr val="FFFF01"/>
              </a:solidFill>
              <a:effectLst>
                <a:glow rad="63500">
                  <a:srgbClr val="FD2F2F"/>
                </a:glow>
                <a:outerShdw blurRad="38100" dist="50800" dir="3000000" algn="ctr" rotWithShape="0">
                  <a:schemeClr val="tx1">
                    <a:alpha val="92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116632"/>
            <a:ext cx="864096" cy="1078699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B2369F5-3E43-4A5E-8C04-5A536F91D5C5}"/>
              </a:ext>
            </a:extLst>
          </p:cNvPr>
          <p:cNvSpPr/>
          <p:nvPr/>
        </p:nvSpPr>
        <p:spPr>
          <a:xfrm>
            <a:off x="1760028" y="39728"/>
            <a:ext cx="8649094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одежды</a:t>
            </a:r>
            <a:endParaRPr lang="ru-RU" sz="26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>
            <a:grpSpLocks noChangeAspect="1"/>
          </p:cNvGrpSpPr>
          <p:nvPr/>
        </p:nvGrpSpPr>
        <p:grpSpPr>
          <a:xfrm>
            <a:off x="211444" y="1672823"/>
            <a:ext cx="3097168" cy="5107043"/>
            <a:chOff x="78383" y="-39704"/>
            <a:chExt cx="2187787" cy="362628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" y="-39704"/>
              <a:ext cx="1097280" cy="3599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Рисунок 15" descr="D:\Моя папка\Дальгау\Зимняя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535" y="-13235"/>
              <a:ext cx="1143635" cy="359981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" name="Рисунок 22" descr="D:\Моя папка\Дальгау\Без имени-1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245" y="1671202"/>
            <a:ext cx="2991130" cy="50692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Группа 28"/>
          <p:cNvGrpSpPr/>
          <p:nvPr/>
        </p:nvGrpSpPr>
        <p:grpSpPr>
          <a:xfrm>
            <a:off x="3575720" y="3878429"/>
            <a:ext cx="5060415" cy="2449693"/>
            <a:chOff x="0" y="0"/>
            <a:chExt cx="6386830" cy="2992755"/>
          </a:xfrm>
        </p:grpSpPr>
        <p:pic>
          <p:nvPicPr>
            <p:cNvPr id="30" name="Рисунок 29" descr="D:\Моя папка\Дальгау\Безымянный-2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386830" cy="29927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31" name="Рисунок 30" descr="D:\Моя папка\Дальгау\Герб ДГАУ.pn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1010" y="2373630"/>
              <a:ext cx="558165" cy="5962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</p:grp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B2369F5-3E43-4A5E-8C04-5A536F91D5C5}"/>
              </a:ext>
            </a:extLst>
          </p:cNvPr>
          <p:cNvSpPr/>
          <p:nvPr/>
        </p:nvSpPr>
        <p:spPr>
          <a:xfrm>
            <a:off x="-122770" y="1340768"/>
            <a:ext cx="3698490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n w="0"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Повседневная форма </a:t>
            </a:r>
            <a:r>
              <a:rPr lang="ru-RU" sz="1600" b="1" dirty="0">
                <a:ln w="0"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одежды: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B2369F5-3E43-4A5E-8C04-5A536F91D5C5}"/>
              </a:ext>
            </a:extLst>
          </p:cNvPr>
          <p:cNvSpPr/>
          <p:nvPr/>
        </p:nvSpPr>
        <p:spPr>
          <a:xfrm>
            <a:off x="8616280" y="1268760"/>
            <a:ext cx="3698490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ln w="0"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Полевая </a:t>
            </a:r>
            <a:r>
              <a:rPr lang="ru-RU" sz="1600" b="1" dirty="0" smtClean="0">
                <a:ln w="0"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форма </a:t>
            </a:r>
            <a:r>
              <a:rPr lang="ru-RU" sz="1600" b="1" dirty="0">
                <a:ln w="0"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одежды: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BB2369F5-3E43-4A5E-8C04-5A536F91D5C5}"/>
              </a:ext>
            </a:extLst>
          </p:cNvPr>
          <p:cNvSpPr/>
          <p:nvPr/>
        </p:nvSpPr>
        <p:spPr>
          <a:xfrm>
            <a:off x="3577691" y="1056838"/>
            <a:ext cx="5050487" cy="255454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 smtClean="0">
                <a:ln w="0"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Военная </a:t>
            </a:r>
            <a:r>
              <a:rPr lang="ru-RU" sz="2000" dirty="0">
                <a:ln w="0"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форма одежды военнослужащих Вооруженных Сил Российской Федерации </a:t>
            </a:r>
            <a:r>
              <a:rPr lang="ru-RU" sz="2000" dirty="0" smtClean="0">
                <a:ln w="0"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подразделяется </a:t>
            </a:r>
            <a:r>
              <a:rPr lang="ru-RU" sz="2000" dirty="0">
                <a:ln w="0"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категориям военнослужащих и видам </a:t>
            </a:r>
            <a:r>
              <a:rPr lang="ru-RU" sz="2000" dirty="0" smtClean="0">
                <a:ln w="0"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формы </a:t>
            </a:r>
            <a:r>
              <a:rPr lang="ru-RU" sz="2000" dirty="0">
                <a:ln w="0"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одежды на парадную, повседневную и полевую, а каждая из этих видов формы одежды по сезону - на летнюю и зимнюю.</a:t>
            </a:r>
          </a:p>
        </p:txBody>
      </p:sp>
    </p:spTree>
    <p:extLst>
      <p:ext uri="{BB962C8B-B14F-4D97-AF65-F5344CB8AC3E}">
        <p14:creationId xmlns:p14="http://schemas.microsoft.com/office/powerpoint/2010/main" val="33651006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s://img.tsargrad.tv/cache/2/4/68_rossii.jpg/w1056h594fill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85" y="-7938"/>
            <a:ext cx="12263439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5104"/>
            <a:ext cx="12234653" cy="27363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28784" y="-7938"/>
            <a:ext cx="12263438" cy="446276"/>
          </a:xfrm>
          <a:prstGeom prst="rect">
            <a:avLst/>
          </a:prstGeom>
          <a:solidFill>
            <a:schemeClr val="bg1">
              <a:lumMod val="95000"/>
              <a:alpha val="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58739" algn="ctr"/>
            <a:endParaRPr lang="ru-RU" sz="23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35">
            <a:extLst>
              <a:ext uri="{FF2B5EF4-FFF2-40B4-BE49-F238E27FC236}">
                <a16:creationId xmlns:a16="http://schemas.microsoft.com/office/drawing/2014/main" id="{0BD04D66-E9F2-4AE6-AB0F-755EF4ADB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8413" y="247650"/>
            <a:ext cx="3333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9" name="Rectangle 49">
            <a:extLst>
              <a:ext uri="{FF2B5EF4-FFF2-40B4-BE49-F238E27FC236}">
                <a16:creationId xmlns:a16="http://schemas.microsoft.com/office/drawing/2014/main" id="{C934C79F-872E-45F7-ACC6-812D168E6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4963" y="534988"/>
            <a:ext cx="29686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210834" y="312753"/>
            <a:ext cx="3019719" cy="193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9" rIns="92075" bIns="46039">
            <a:spAutoFit/>
          </a:bodyPr>
          <a:lstStyle/>
          <a:p>
            <a:pPr defTabSz="762000">
              <a:tabLst>
                <a:tab pos="2098675" algn="l"/>
              </a:tabLst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ВОЕННЫЙ </a:t>
            </a:r>
          </a:p>
          <a:p>
            <a:pPr defTabSz="762000">
              <a:tabLst>
                <a:tab pos="2098675" algn="l"/>
              </a:tabLst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УЧЕБНЫЙ ЦЕНТР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4" y="71573"/>
            <a:ext cx="1766564" cy="220530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926471" y="2699125"/>
            <a:ext cx="8352928" cy="166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9" rIns="92075" bIns="46039">
            <a:spAutoFit/>
          </a:bodyPr>
          <a:lstStyle/>
          <a:p>
            <a:pPr indent="-292100" algn="ctr" defTabSz="777875">
              <a:lnSpc>
                <a:spcPct val="85000"/>
              </a:lnSpc>
              <a:defRPr/>
            </a:pPr>
            <a:r>
              <a:rPr lang="ru-RU" sz="4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ЖЕЛАЕМ  УСПЕШНОГО</a:t>
            </a:r>
          </a:p>
          <a:p>
            <a:pPr indent="-292100" algn="ctr" defTabSz="777875">
              <a:lnSpc>
                <a:spcPct val="85000"/>
              </a:lnSpc>
              <a:defRPr/>
            </a:pPr>
            <a:r>
              <a:rPr lang="ru-RU" sz="4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4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ПОСТУПЛЕНИЯ  В  ВОЕННЫЙ</a:t>
            </a:r>
          </a:p>
          <a:p>
            <a:pPr indent="-292100" algn="ctr" defTabSz="777875">
              <a:lnSpc>
                <a:spcPct val="85000"/>
              </a:lnSpc>
              <a:defRPr/>
            </a:pPr>
            <a:r>
              <a:rPr lang="ru-RU" sz="4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УЧЕБНЫЙ  </a:t>
            </a:r>
            <a:r>
              <a:rPr lang="ru-RU" sz="4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ЦЕНТР</a:t>
            </a:r>
            <a:endParaRPr lang="ru-RU" sz="40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477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784" y="-7938"/>
            <a:ext cx="12263438" cy="446276"/>
          </a:xfrm>
          <a:prstGeom prst="rect">
            <a:avLst/>
          </a:prstGeom>
          <a:solidFill>
            <a:schemeClr val="bg1">
              <a:lumMod val="95000"/>
              <a:alpha val="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58739" algn="ctr"/>
            <a:endParaRPr lang="ru-RU" sz="23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2492155-0B23-4C7B-A044-2FA6FEB6C56A}"/>
              </a:ext>
            </a:extLst>
          </p:cNvPr>
          <p:cNvSpPr/>
          <p:nvPr/>
        </p:nvSpPr>
        <p:spPr bwMode="auto">
          <a:xfrm>
            <a:off x="0" y="-7938"/>
            <a:ext cx="12192000" cy="66357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lIns="103097" tIns="51548" rIns="103097" bIns="51548" anchor="ctr"/>
          <a:lstStyle/>
          <a:p>
            <a:pPr algn="ctr" defTabSz="950177">
              <a:lnSpc>
                <a:spcPct val="80000"/>
              </a:lnSpc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0" name="Rectangle 35">
            <a:extLst>
              <a:ext uri="{FF2B5EF4-FFF2-40B4-BE49-F238E27FC236}">
                <a16:creationId xmlns:a16="http://schemas.microsoft.com/office/drawing/2014/main" id="{0BD04D66-E9F2-4AE6-AB0F-755EF4ADB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8413" y="247650"/>
            <a:ext cx="3333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22" name="Picture 2" descr="C:\Documents and Settings\user\Мои документы\Олег\Дизайн\ГЕРАЛЬДИКА\Звезда разная\zvezda.gif">
            <a:extLst>
              <a:ext uri="{FF2B5EF4-FFF2-40B4-BE49-F238E27FC236}">
                <a16:creationId xmlns:a16="http://schemas.microsoft.com/office/drawing/2014/main" id="{F37F64F2-4372-4B72-ACB3-01FAD6105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27645"/>
          <a:stretch/>
        </p:blipFill>
        <p:spPr bwMode="auto">
          <a:xfrm>
            <a:off x="11208566" y="-8816"/>
            <a:ext cx="983433" cy="131554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9" name="Rectangle 49">
            <a:extLst>
              <a:ext uri="{FF2B5EF4-FFF2-40B4-BE49-F238E27FC236}">
                <a16:creationId xmlns:a16="http://schemas.microsoft.com/office/drawing/2014/main" id="{C934C79F-872E-45F7-ACC6-812D168E6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4963" y="534988"/>
            <a:ext cx="29686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D3864D-CD63-4F0A-BABC-E94063FE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388" y="457201"/>
            <a:ext cx="755650" cy="544513"/>
          </a:xfrm>
        </p:spPr>
        <p:txBody>
          <a:bodyPr/>
          <a:lstStyle/>
          <a:p>
            <a:pPr algn="ctr">
              <a:defRPr/>
            </a:pPr>
            <a:fld id="{4A36243A-7BF1-4240-8C1E-84ED686ACDC7}" type="slidenum">
              <a:rPr lang="ru-RU" sz="3200" b="1">
                <a:solidFill>
                  <a:srgbClr val="FFFF01"/>
                </a:solidFill>
                <a:effectLst>
                  <a:glow rad="63500">
                    <a:srgbClr val="FD2F2F"/>
                  </a:glow>
                  <a:outerShdw blurRad="38100" dist="50800" dir="3000000" algn="ctr" rotWithShape="0">
                    <a:schemeClr val="tx1">
                      <a:alpha val="92000"/>
                    </a:schemeClr>
                  </a:outerShdw>
                </a:effectLst>
                <a:latin typeface="Garamond" panose="02020404030301010803" pitchFamily="18" charset="0"/>
              </a:rPr>
              <a:pPr algn="ctr">
                <a:defRPr/>
              </a:pPr>
              <a:t>3</a:t>
            </a:fld>
            <a:endParaRPr lang="ru-RU" sz="3200" b="1" dirty="0">
              <a:solidFill>
                <a:srgbClr val="FFFF01"/>
              </a:solidFill>
              <a:effectLst>
                <a:glow rad="63500">
                  <a:srgbClr val="FD2F2F"/>
                </a:glow>
                <a:outerShdw blurRad="38100" dist="50800" dir="3000000" algn="ctr" rotWithShape="0">
                  <a:schemeClr val="tx1">
                    <a:alpha val="92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116632"/>
            <a:ext cx="864096" cy="107869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82457"/>
              </p:ext>
            </p:extLst>
          </p:nvPr>
        </p:nvGraphicFramePr>
        <p:xfrm>
          <a:off x="1000571" y="1529325"/>
          <a:ext cx="10225133" cy="163068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5366319">
                  <a:extLst>
                    <a:ext uri="{9D8B030D-6E8A-4147-A177-3AD203B41FA5}">
                      <a16:colId xmlns:a16="http://schemas.microsoft.com/office/drawing/2014/main" val="2387364574"/>
                    </a:ext>
                  </a:extLst>
                </a:gridCol>
                <a:gridCol w="4858814">
                  <a:extLst>
                    <a:ext uri="{9D8B030D-6E8A-4147-A177-3AD203B41FA5}">
                      <a16:colId xmlns:a16="http://schemas.microsoft.com/office/drawing/2014/main" val="36732603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Код военно-учетной специальности (ВУС)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rgbClr val="FDF2E7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Наименование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rgbClr val="FD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32619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indent="254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Направления подготовки сержантов запаса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rgbClr val="FDF2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734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100 182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rgbClr val="FDF2E7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Командир мотострелкового отделения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rgbClr val="FD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09081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indent="254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Направления подготовки солдат запаса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rgbClr val="FDF2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25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100 868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rgbClr val="FDF2E7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Старший стрелок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rgbClr val="FD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97391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17712" y="764704"/>
            <a:ext cx="10190853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Военная подготовка проводится по военно-учетным специальностям в соответствии с программами военной подготовки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111447" y="4231487"/>
            <a:ext cx="8576841" cy="25512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кандидатов для обучения по программам военной подготовки в Военном учебном центре Университета, устанавливается Министерством обороны Российской Федерации и в 2023 году составит 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 чел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из них: </a:t>
            </a: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сержантов запаса 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чел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(наименование ВУС - стрелковые –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командир отделения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солдат запаса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(наименование ВУС - стрелковые –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старший стрелок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119336" y="3172979"/>
            <a:ext cx="8576841" cy="9865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sz="2000" b="1" kern="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обучения в Военном учебном центре:</a:t>
            </a:r>
          </a:p>
          <a:p>
            <a:pPr algn="just" hangingPunct="0">
              <a:spcBef>
                <a:spcPts val="0"/>
              </a:spcBef>
              <a:buFontTx/>
              <a:buNone/>
            </a:pPr>
            <a:r>
              <a:rPr lang="ru-RU" sz="2000" b="1" kern="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   по подготовке сержантов запаса – 2 года;</a:t>
            </a:r>
          </a:p>
          <a:p>
            <a:pPr algn="just" hangingPunct="0">
              <a:spcBef>
                <a:spcPts val="0"/>
              </a:spcBef>
              <a:buFontTx/>
              <a:buNone/>
            </a:pPr>
            <a:r>
              <a:rPr lang="ru-RU" sz="2000" b="1" kern="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   по подготовке солдат запаса –  1,5 года.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BB2369F5-3E43-4A5E-8C04-5A536F91D5C5}"/>
              </a:ext>
            </a:extLst>
          </p:cNvPr>
          <p:cNvSpPr/>
          <p:nvPr/>
        </p:nvSpPr>
        <p:spPr>
          <a:xfrm>
            <a:off x="1760028" y="39728"/>
            <a:ext cx="8649094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в военном учебном центре</a:t>
            </a:r>
            <a:endParaRPr lang="ru-RU" sz="26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4" r="18125"/>
          <a:stretch/>
        </p:blipFill>
        <p:spPr>
          <a:xfrm>
            <a:off x="8834864" y="3371127"/>
            <a:ext cx="3168352" cy="321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004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784" y="-7938"/>
            <a:ext cx="12263438" cy="446276"/>
          </a:xfrm>
          <a:prstGeom prst="rect">
            <a:avLst/>
          </a:prstGeom>
          <a:solidFill>
            <a:schemeClr val="bg1">
              <a:lumMod val="95000"/>
              <a:alpha val="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58739" algn="ctr"/>
            <a:endParaRPr lang="ru-RU" sz="23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2492155-0B23-4C7B-A044-2FA6FEB6C56A}"/>
              </a:ext>
            </a:extLst>
          </p:cNvPr>
          <p:cNvSpPr/>
          <p:nvPr/>
        </p:nvSpPr>
        <p:spPr bwMode="auto">
          <a:xfrm>
            <a:off x="0" y="-7938"/>
            <a:ext cx="12192000" cy="66357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lIns="103097" tIns="51548" rIns="103097" bIns="51548" anchor="ctr"/>
          <a:lstStyle/>
          <a:p>
            <a:pPr algn="ctr" defTabSz="950177">
              <a:lnSpc>
                <a:spcPct val="80000"/>
              </a:lnSpc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0" name="Rectangle 35">
            <a:extLst>
              <a:ext uri="{FF2B5EF4-FFF2-40B4-BE49-F238E27FC236}">
                <a16:creationId xmlns:a16="http://schemas.microsoft.com/office/drawing/2014/main" id="{0BD04D66-E9F2-4AE6-AB0F-755EF4ADB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8413" y="247650"/>
            <a:ext cx="3333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22" name="Picture 2" descr="C:\Documents and Settings\user\Мои документы\Олег\Дизайн\ГЕРАЛЬДИКА\Звезда разная\zvezda.gif">
            <a:extLst>
              <a:ext uri="{FF2B5EF4-FFF2-40B4-BE49-F238E27FC236}">
                <a16:creationId xmlns:a16="http://schemas.microsoft.com/office/drawing/2014/main" id="{F37F64F2-4372-4B72-ACB3-01FAD6105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27645"/>
          <a:stretch/>
        </p:blipFill>
        <p:spPr bwMode="auto">
          <a:xfrm>
            <a:off x="11208566" y="-8816"/>
            <a:ext cx="983433" cy="131554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9" name="Rectangle 49">
            <a:extLst>
              <a:ext uri="{FF2B5EF4-FFF2-40B4-BE49-F238E27FC236}">
                <a16:creationId xmlns:a16="http://schemas.microsoft.com/office/drawing/2014/main" id="{C934C79F-872E-45F7-ACC6-812D168E6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4963" y="534988"/>
            <a:ext cx="29686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D3864D-CD63-4F0A-BABC-E94063FE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388" y="457201"/>
            <a:ext cx="755650" cy="544513"/>
          </a:xfrm>
        </p:spPr>
        <p:txBody>
          <a:bodyPr/>
          <a:lstStyle/>
          <a:p>
            <a:pPr algn="ctr">
              <a:defRPr/>
            </a:pPr>
            <a:fld id="{4A36243A-7BF1-4240-8C1E-84ED686ACDC7}" type="slidenum">
              <a:rPr lang="ru-RU" sz="3200" b="1">
                <a:solidFill>
                  <a:srgbClr val="FFFF01"/>
                </a:solidFill>
                <a:effectLst>
                  <a:glow rad="63500">
                    <a:srgbClr val="FD2F2F"/>
                  </a:glow>
                  <a:outerShdw blurRad="38100" dist="50800" dir="3000000" algn="ctr" rotWithShape="0">
                    <a:schemeClr val="tx1">
                      <a:alpha val="92000"/>
                    </a:schemeClr>
                  </a:outerShdw>
                </a:effectLst>
                <a:latin typeface="Garamond" panose="02020404030301010803" pitchFamily="18" charset="0"/>
              </a:rPr>
              <a:pPr algn="ctr">
                <a:defRPr/>
              </a:pPr>
              <a:t>4</a:t>
            </a:fld>
            <a:endParaRPr lang="ru-RU" sz="3200" b="1" dirty="0">
              <a:solidFill>
                <a:srgbClr val="FFFF01"/>
              </a:solidFill>
              <a:effectLst>
                <a:glow rad="63500">
                  <a:srgbClr val="FD2F2F"/>
                </a:glow>
                <a:outerShdw blurRad="38100" dist="50800" dir="3000000" algn="ctr" rotWithShape="0">
                  <a:schemeClr val="tx1">
                    <a:alpha val="92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116632"/>
            <a:ext cx="864096" cy="1078699"/>
          </a:xfrm>
          <a:prstGeom prst="rect">
            <a:avLst/>
          </a:prstGeom>
        </p:spPr>
      </p:pic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126361" y="4215139"/>
            <a:ext cx="8273895" cy="25262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defPPr>
              <a:defRPr lang="ru-RU"/>
            </a:defPPr>
            <a:lvl1pPr marL="0" indent="0" algn="just">
              <a:buFont typeface="Arial" panose="020B0604020202020204" pitchFamily="34" charset="0"/>
              <a:buNone/>
              <a:defRPr sz="2200" b="1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indent="177800"/>
            <a:r>
              <a:rPr lang="ru-RU" sz="2000" b="0" dirty="0"/>
              <a:t>Продолжительность учебных сборов – </a:t>
            </a:r>
            <a:r>
              <a:rPr lang="ru-RU" sz="2000" dirty="0">
                <a:solidFill>
                  <a:srgbClr val="FF0000"/>
                </a:solidFill>
              </a:rPr>
              <a:t>30 суток</a:t>
            </a:r>
            <a:r>
              <a:rPr lang="ru-RU" sz="2000" b="0" dirty="0"/>
              <a:t>.</a:t>
            </a:r>
          </a:p>
          <a:p>
            <a:pPr indent="177800"/>
            <a:r>
              <a:rPr lang="ru-RU" sz="2000" b="0" dirty="0"/>
              <a:t>Учебное время (продолжительность занятий) на учебных сборах распределяется следующим образом:</a:t>
            </a:r>
          </a:p>
          <a:p>
            <a:pPr indent="177800"/>
            <a:r>
              <a:rPr lang="ru-RU" sz="2000" b="0" dirty="0"/>
              <a:t>- </a:t>
            </a:r>
            <a:r>
              <a:rPr lang="ru-RU" sz="2000" dirty="0">
                <a:solidFill>
                  <a:srgbClr val="0000CC"/>
                </a:solidFill>
              </a:rPr>
              <a:t>1 день </a:t>
            </a:r>
            <a:r>
              <a:rPr lang="ru-RU" sz="2000" b="0" dirty="0"/>
              <a:t>на устройство и организацию внутренней службы по прибытии в воинскую часть;</a:t>
            </a:r>
          </a:p>
          <a:p>
            <a:pPr indent="177800"/>
            <a:r>
              <a:rPr lang="ru-RU" sz="2000" b="0" dirty="0"/>
              <a:t>- </a:t>
            </a:r>
            <a:r>
              <a:rPr lang="ru-RU" sz="2000" dirty="0">
                <a:solidFill>
                  <a:srgbClr val="0000CC"/>
                </a:solidFill>
              </a:rPr>
              <a:t>28 дней </a:t>
            </a:r>
            <a:r>
              <a:rPr lang="ru-RU" sz="2000" b="0" dirty="0"/>
              <a:t>на боевую подготовку, военно-политическую </a:t>
            </a:r>
            <a:r>
              <a:rPr lang="ru-RU" sz="2000" b="0" dirty="0" smtClean="0"/>
              <a:t>подготовку;</a:t>
            </a:r>
            <a:endParaRPr lang="ru-RU" sz="2000" b="0" dirty="0"/>
          </a:p>
          <a:p>
            <a:pPr indent="177800"/>
            <a:r>
              <a:rPr lang="ru-RU" sz="2000" b="0" dirty="0"/>
              <a:t>- </a:t>
            </a:r>
            <a:r>
              <a:rPr lang="ru-RU" sz="2000" dirty="0">
                <a:solidFill>
                  <a:srgbClr val="0000CC"/>
                </a:solidFill>
              </a:rPr>
              <a:t>1 день </a:t>
            </a:r>
            <a:r>
              <a:rPr lang="ru-RU" sz="2000" b="0" dirty="0"/>
              <a:t>на обслуживание и сдачу вооружения, техники и имущества.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19338" y="2802274"/>
            <a:ext cx="1194248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531813" algn="just"/>
            <a:r>
              <a:rPr lang="ru-RU" sz="2000" dirty="0"/>
              <a:t>Учебные занятия в военном учебном центре проводятся методом </a:t>
            </a:r>
            <a:r>
              <a:rPr lang="ru-RU" sz="2000" b="1" dirty="0">
                <a:solidFill>
                  <a:srgbClr val="FF0000"/>
                </a:solidFill>
              </a:rPr>
              <a:t>«военного дня» </a:t>
            </a:r>
            <a:r>
              <a:rPr lang="ru-RU" sz="2000" dirty="0"/>
              <a:t>продолжительностью </a:t>
            </a:r>
            <a:r>
              <a:rPr lang="ru-RU" sz="2000" b="1" dirty="0">
                <a:solidFill>
                  <a:srgbClr val="0000CC"/>
                </a:solidFill>
              </a:rPr>
              <a:t>9 академических часов</a:t>
            </a:r>
            <a:r>
              <a:rPr lang="ru-RU" sz="2000" dirty="0"/>
              <a:t>, из которых </a:t>
            </a:r>
            <a:r>
              <a:rPr lang="ru-RU" sz="2000" b="1" dirty="0">
                <a:solidFill>
                  <a:srgbClr val="0000CC"/>
                </a:solidFill>
              </a:rPr>
              <a:t>6 часов </a:t>
            </a:r>
            <a:r>
              <a:rPr lang="ru-RU" sz="2000" dirty="0"/>
              <a:t>отводятся на учебные занятия, </a:t>
            </a:r>
            <a:r>
              <a:rPr lang="ru-RU" sz="2000" b="1" dirty="0">
                <a:solidFill>
                  <a:srgbClr val="0000CC"/>
                </a:solidFill>
              </a:rPr>
              <a:t>2 часа </a:t>
            </a:r>
            <a:r>
              <a:rPr lang="ru-RU" sz="2000" dirty="0"/>
              <a:t>– на самостоятельную работу, </a:t>
            </a:r>
            <a:r>
              <a:rPr lang="ru-RU" sz="2000" b="1" dirty="0">
                <a:solidFill>
                  <a:srgbClr val="0000CC"/>
                </a:solidFill>
              </a:rPr>
              <a:t>1 час </a:t>
            </a:r>
            <a:r>
              <a:rPr lang="ru-RU" sz="2000" dirty="0" smtClean="0"/>
              <a:t>– на </a:t>
            </a:r>
            <a:r>
              <a:rPr lang="ru-RU" sz="2000" dirty="0"/>
              <a:t>воспитательную и организационную работу, тренировки.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26360" y="1389409"/>
            <a:ext cx="1193539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531813" algn="just"/>
            <a:r>
              <a:rPr lang="ru-RU" sz="2000" dirty="0"/>
              <a:t>- для граждан, обучающихся по программе военной подготовки сержантов запаса –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360 </a:t>
            </a:r>
            <a:r>
              <a:rPr lang="ru-RU" sz="2000" b="1" dirty="0">
                <a:solidFill>
                  <a:srgbClr val="FF0000"/>
                </a:solidFill>
              </a:rPr>
              <a:t>часов</a:t>
            </a:r>
            <a:r>
              <a:rPr lang="ru-RU" sz="2000" dirty="0"/>
              <a:t> аудиторных занятий и </a:t>
            </a:r>
            <a:r>
              <a:rPr lang="ru-RU" sz="2000" b="1" dirty="0">
                <a:solidFill>
                  <a:srgbClr val="FF0000"/>
                </a:solidFill>
              </a:rPr>
              <a:t>144 часа </a:t>
            </a:r>
            <a:r>
              <a:rPr lang="ru-RU" sz="2000" dirty="0"/>
              <a:t>учебного времени на учебных сборах; </a:t>
            </a:r>
          </a:p>
          <a:p>
            <a:pPr indent="531813" algn="just"/>
            <a:r>
              <a:rPr lang="ru-RU" sz="2000" dirty="0"/>
              <a:t>- для граждан, обучающихся по программе военной подготовки солдат запаса –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270 </a:t>
            </a:r>
            <a:r>
              <a:rPr lang="ru-RU" sz="2000" b="1" dirty="0">
                <a:solidFill>
                  <a:srgbClr val="FF0000"/>
                </a:solidFill>
              </a:rPr>
              <a:t>часов </a:t>
            </a:r>
            <a:r>
              <a:rPr lang="ru-RU" sz="2000" dirty="0"/>
              <a:t>аудиторных занятий и </a:t>
            </a:r>
            <a:r>
              <a:rPr lang="ru-RU" sz="2000" b="1" dirty="0">
                <a:solidFill>
                  <a:srgbClr val="FF0000"/>
                </a:solidFill>
              </a:rPr>
              <a:t>144 часа </a:t>
            </a:r>
            <a:r>
              <a:rPr lang="ru-RU" sz="2000" dirty="0"/>
              <a:t>учебного времени на учебных сборах.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969847" y="836712"/>
            <a:ext cx="6169781" cy="43088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</a:rPr>
              <a:t>На военную подготовку отводится: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B2369F5-3E43-4A5E-8C04-5A536F91D5C5}"/>
              </a:ext>
            </a:extLst>
          </p:cNvPr>
          <p:cNvSpPr/>
          <p:nvPr/>
        </p:nvSpPr>
        <p:spPr>
          <a:xfrm>
            <a:off x="1760028" y="39728"/>
            <a:ext cx="8649094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в военном учебном центре</a:t>
            </a:r>
            <a:endParaRPr lang="ru-RU" sz="26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r="6816"/>
          <a:stretch/>
        </p:blipFill>
        <p:spPr>
          <a:xfrm>
            <a:off x="8573808" y="4215138"/>
            <a:ext cx="3487942" cy="252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213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34" y="1270707"/>
            <a:ext cx="2770655" cy="5373623"/>
          </a:xfrm>
          <a:prstGeom prst="rect">
            <a:avLst/>
          </a:prstGeom>
        </p:spPr>
      </p:pic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3300922" y="5413491"/>
            <a:ext cx="8620780" cy="12800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defPPr>
              <a:defRPr lang="ru-RU"/>
            </a:defPPr>
            <a:lvl1pPr marL="0" indent="0" algn="just">
              <a:buFont typeface="Arial" panose="020B0604020202020204" pitchFamily="34" charset="0"/>
              <a:buNone/>
              <a:defRPr sz="2200" b="1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indent="358775">
              <a:lnSpc>
                <a:spcPct val="95000"/>
              </a:lnSpc>
            </a:pPr>
            <a:r>
              <a:rPr lang="ru-RU" sz="2100" b="0" dirty="0" smtClean="0"/>
              <a:t>Отбор </a:t>
            </a:r>
            <a:r>
              <a:rPr lang="ru-RU" sz="2100" b="0" dirty="0"/>
              <a:t>проводится среди кандидатов, которые </a:t>
            </a:r>
            <a:r>
              <a:rPr lang="ru-RU" sz="2100" dirty="0">
                <a:solidFill>
                  <a:srgbClr val="FF0000"/>
                </a:solidFill>
              </a:rPr>
              <a:t>по состоянию </a:t>
            </a:r>
            <a:r>
              <a:rPr lang="ru-RU" sz="2100" dirty="0" smtClean="0">
                <a:solidFill>
                  <a:srgbClr val="FF0000"/>
                </a:solidFill>
              </a:rPr>
              <a:t/>
            </a:r>
            <a:br>
              <a:rPr lang="ru-RU" sz="2100" dirty="0" smtClean="0">
                <a:solidFill>
                  <a:srgbClr val="FF0000"/>
                </a:solidFill>
              </a:rPr>
            </a:br>
            <a:r>
              <a:rPr lang="ru-RU" sz="2100" dirty="0" smtClean="0">
                <a:solidFill>
                  <a:srgbClr val="FF0000"/>
                </a:solidFill>
              </a:rPr>
              <a:t>на </a:t>
            </a:r>
            <a:r>
              <a:rPr lang="ru-RU" sz="2100" dirty="0">
                <a:solidFill>
                  <a:srgbClr val="FF0000"/>
                </a:solidFill>
              </a:rPr>
              <a:t>01 сентября текущего года </a:t>
            </a:r>
            <a:r>
              <a:rPr lang="ru-RU" sz="2100" dirty="0">
                <a:solidFill>
                  <a:srgbClr val="0033CC"/>
                </a:solidFill>
              </a:rPr>
              <a:t>являются обучающимися </a:t>
            </a:r>
            <a:r>
              <a:rPr lang="ru-RU" sz="2100" dirty="0" smtClean="0">
                <a:solidFill>
                  <a:srgbClr val="0033CC"/>
                </a:solidFill>
              </a:rPr>
              <a:t/>
            </a:r>
            <a:br>
              <a:rPr lang="ru-RU" sz="2100" dirty="0" smtClean="0">
                <a:solidFill>
                  <a:srgbClr val="0033CC"/>
                </a:solidFill>
              </a:rPr>
            </a:br>
            <a:r>
              <a:rPr lang="ru-RU" sz="2100" dirty="0" smtClean="0">
                <a:solidFill>
                  <a:srgbClr val="0033CC"/>
                </a:solidFill>
              </a:rPr>
              <a:t>2 и 3 </a:t>
            </a:r>
            <a:r>
              <a:rPr lang="ru-RU" sz="2100" dirty="0">
                <a:solidFill>
                  <a:srgbClr val="0033CC"/>
                </a:solidFill>
              </a:rPr>
              <a:t>курса </a:t>
            </a:r>
            <a:r>
              <a:rPr lang="ru-RU" sz="2100" b="0" dirty="0"/>
              <a:t>по основной профессиональной образовательной программе высшего </a:t>
            </a:r>
            <a:r>
              <a:rPr lang="ru-RU" sz="2100" b="0" dirty="0" smtClean="0"/>
              <a:t>образования бакалавриата и специалитета.</a:t>
            </a:r>
            <a:endParaRPr lang="ru-RU" sz="2100" b="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287688" y="980728"/>
            <a:ext cx="8634014" cy="25483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358775" algn="just">
              <a:lnSpc>
                <a:spcPct val="95000"/>
              </a:lnSpc>
            </a:pPr>
            <a:r>
              <a:rPr lang="ru-RU" sz="2100" dirty="0"/>
              <a:t>Обучающиеся в Университете, являющиеся гражданами Российской </a:t>
            </a:r>
            <a:r>
              <a:rPr lang="ru-RU" sz="2100" dirty="0" smtClean="0"/>
              <a:t>Федерации </a:t>
            </a:r>
            <a:r>
              <a:rPr lang="ru-RU" sz="2100" b="1" dirty="0" smtClean="0">
                <a:solidFill>
                  <a:srgbClr val="0033CC"/>
                </a:solidFill>
              </a:rPr>
              <a:t>до </a:t>
            </a:r>
            <a:r>
              <a:rPr lang="ru-RU" sz="2100" b="1" dirty="0">
                <a:solidFill>
                  <a:srgbClr val="0033CC"/>
                </a:solidFill>
              </a:rPr>
              <a:t>достижения ими 30-летнего возраста</a:t>
            </a:r>
            <a:r>
              <a:rPr lang="ru-RU" sz="2100" dirty="0"/>
              <a:t>, по состоянию на момент издания приказа ректора Университета </a:t>
            </a: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>о </a:t>
            </a:r>
            <a:r>
              <a:rPr lang="ru-RU" sz="2100" dirty="0"/>
              <a:t>допуске к военной </a:t>
            </a:r>
            <a:r>
              <a:rPr lang="ru-RU" sz="2100" dirty="0" smtClean="0"/>
              <a:t>подготовке </a:t>
            </a:r>
            <a:r>
              <a:rPr lang="ru-RU" sz="2100" dirty="0"/>
              <a:t>в Военном учебном центре, изъявившие желание в процессе обучения по основной профессиональной образовательной программе пройти военную подготовку в Военном учебном центре, </a:t>
            </a:r>
            <a:r>
              <a:rPr lang="ru-RU" sz="2100" b="1" dirty="0">
                <a:solidFill>
                  <a:srgbClr val="FF0000"/>
                </a:solidFill>
              </a:rPr>
              <a:t>проходят отбор </a:t>
            </a:r>
            <a:r>
              <a:rPr lang="ru-RU" sz="2100" b="1" dirty="0" smtClean="0">
                <a:solidFill>
                  <a:srgbClr val="FF0000"/>
                </a:solidFill>
              </a:rPr>
              <a:t/>
            </a:r>
            <a:br>
              <a:rPr lang="ru-RU" sz="2100" b="1" dirty="0" smtClean="0">
                <a:solidFill>
                  <a:srgbClr val="FF0000"/>
                </a:solidFill>
              </a:rPr>
            </a:br>
            <a:r>
              <a:rPr lang="ru-RU" sz="2100" b="1" dirty="0" smtClean="0">
                <a:solidFill>
                  <a:srgbClr val="FF0000"/>
                </a:solidFill>
              </a:rPr>
              <a:t>на </a:t>
            </a:r>
            <a:r>
              <a:rPr lang="ru-RU" sz="2100" b="1" dirty="0">
                <a:solidFill>
                  <a:srgbClr val="FF0000"/>
                </a:solidFill>
              </a:rPr>
              <a:t>конкурсной основе</a:t>
            </a:r>
            <a:r>
              <a:rPr lang="ru-RU" sz="2100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277134" y="3645024"/>
            <a:ext cx="8630910" cy="16525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xtLst/>
        </p:spPr>
        <p:txBody>
          <a:bodyPr/>
          <a:lstStyle>
            <a:defPPr>
              <a:defRPr lang="ru-RU"/>
            </a:defPPr>
            <a:lvl1pPr marL="0" indent="358775" algn="just">
              <a:lnSpc>
                <a:spcPct val="95000"/>
              </a:lnSpc>
              <a:buFont typeface="Arial" panose="020B0604020202020204" pitchFamily="34" charset="0"/>
              <a:buNone/>
              <a:defRPr sz="2100" b="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ru-RU" dirty="0"/>
              <a:t>Кандидаты, проходящие обучение за счет </a:t>
            </a:r>
            <a:r>
              <a:rPr lang="ru-RU" b="1" dirty="0">
                <a:solidFill>
                  <a:srgbClr val="0033CC"/>
                </a:solidFill>
              </a:rPr>
              <a:t>бюджетных</a:t>
            </a:r>
            <a:r>
              <a:rPr lang="ru-RU" dirty="0"/>
              <a:t> ассигнований федерального бюджета и обучающиеся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33CC"/>
                </a:solidFill>
              </a:rPr>
              <a:t>по </a:t>
            </a:r>
            <a:r>
              <a:rPr lang="ru-RU" b="1" dirty="0">
                <a:solidFill>
                  <a:srgbClr val="0033CC"/>
                </a:solidFill>
              </a:rPr>
              <a:t>договорам </a:t>
            </a:r>
            <a:r>
              <a:rPr lang="ru-RU" dirty="0"/>
              <a:t>об оказании платных образовательных услуг, </a:t>
            </a:r>
            <a:r>
              <a:rPr lang="ru-RU" b="1" dirty="0">
                <a:solidFill>
                  <a:srgbClr val="0033CC"/>
                </a:solidFill>
              </a:rPr>
              <a:t>принимают равное на общих основаниях участие </a:t>
            </a:r>
            <a:r>
              <a:rPr lang="ru-RU" b="1" dirty="0" smtClean="0">
                <a:solidFill>
                  <a:srgbClr val="0033CC"/>
                </a:solidFill>
              </a:rPr>
              <a:t/>
            </a:r>
            <a:br>
              <a:rPr lang="ru-RU" b="1" dirty="0" smtClean="0">
                <a:solidFill>
                  <a:srgbClr val="0033CC"/>
                </a:solidFill>
              </a:rPr>
            </a:br>
            <a:r>
              <a:rPr lang="ru-RU" b="1" dirty="0" smtClean="0">
                <a:solidFill>
                  <a:srgbClr val="0033CC"/>
                </a:solidFill>
              </a:rPr>
              <a:t>в </a:t>
            </a:r>
            <a:r>
              <a:rPr lang="ru-RU" b="1" dirty="0">
                <a:solidFill>
                  <a:srgbClr val="0033CC"/>
                </a:solidFill>
              </a:rPr>
              <a:t>конкурсном отборе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28784" y="-7938"/>
            <a:ext cx="12263438" cy="446276"/>
          </a:xfrm>
          <a:prstGeom prst="rect">
            <a:avLst/>
          </a:prstGeom>
          <a:solidFill>
            <a:schemeClr val="bg1">
              <a:lumMod val="95000"/>
              <a:alpha val="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58739" algn="ctr"/>
            <a:endParaRPr lang="ru-RU" sz="23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2492155-0B23-4C7B-A044-2FA6FEB6C56A}"/>
              </a:ext>
            </a:extLst>
          </p:cNvPr>
          <p:cNvSpPr/>
          <p:nvPr/>
        </p:nvSpPr>
        <p:spPr bwMode="auto">
          <a:xfrm>
            <a:off x="0" y="-7938"/>
            <a:ext cx="12192000" cy="66357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lIns="103097" tIns="51548" rIns="103097" bIns="51548" anchor="ctr"/>
          <a:lstStyle/>
          <a:p>
            <a:pPr algn="ctr" defTabSz="950177">
              <a:lnSpc>
                <a:spcPct val="80000"/>
              </a:lnSpc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0" name="Rectangle 35">
            <a:extLst>
              <a:ext uri="{FF2B5EF4-FFF2-40B4-BE49-F238E27FC236}">
                <a16:creationId xmlns:a16="http://schemas.microsoft.com/office/drawing/2014/main" id="{0BD04D66-E9F2-4AE6-AB0F-755EF4ADB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8413" y="247650"/>
            <a:ext cx="3333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B2369F5-3E43-4A5E-8C04-5A536F91D5C5}"/>
              </a:ext>
            </a:extLst>
          </p:cNvPr>
          <p:cNvSpPr/>
          <p:nvPr/>
        </p:nvSpPr>
        <p:spPr>
          <a:xfrm>
            <a:off x="1760028" y="39728"/>
            <a:ext cx="8649094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Отбор граждан в ВУЦ </a:t>
            </a:r>
            <a:r>
              <a:rPr lang="ru-RU" sz="26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ДальГАУ</a:t>
            </a:r>
            <a:endParaRPr lang="ru-RU" sz="26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C:\Documents and Settings\user\Мои документы\Олег\Дизайн\ГЕРАЛЬДИКА\Звезда разная\zvezda.gif">
            <a:extLst>
              <a:ext uri="{FF2B5EF4-FFF2-40B4-BE49-F238E27FC236}">
                <a16:creationId xmlns:a16="http://schemas.microsoft.com/office/drawing/2014/main" id="{F37F64F2-4372-4B72-ACB3-01FAD6105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r="27645"/>
          <a:stretch/>
        </p:blipFill>
        <p:spPr bwMode="auto">
          <a:xfrm>
            <a:off x="11208566" y="-8816"/>
            <a:ext cx="983433" cy="131554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9" name="Rectangle 49">
            <a:extLst>
              <a:ext uri="{FF2B5EF4-FFF2-40B4-BE49-F238E27FC236}">
                <a16:creationId xmlns:a16="http://schemas.microsoft.com/office/drawing/2014/main" id="{C934C79F-872E-45F7-ACC6-812D168E6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4963" y="534988"/>
            <a:ext cx="29686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D3864D-CD63-4F0A-BABC-E94063FE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388" y="457201"/>
            <a:ext cx="755650" cy="544513"/>
          </a:xfrm>
        </p:spPr>
        <p:txBody>
          <a:bodyPr/>
          <a:lstStyle/>
          <a:p>
            <a:pPr algn="ctr">
              <a:defRPr/>
            </a:pPr>
            <a:fld id="{4A36243A-7BF1-4240-8C1E-84ED686ACDC7}" type="slidenum">
              <a:rPr lang="ru-RU" sz="3200" b="1">
                <a:solidFill>
                  <a:srgbClr val="FFFF01"/>
                </a:solidFill>
                <a:effectLst>
                  <a:glow rad="63500">
                    <a:srgbClr val="FD2F2F"/>
                  </a:glow>
                  <a:outerShdw blurRad="38100" dist="50800" dir="3000000" algn="ctr" rotWithShape="0">
                    <a:schemeClr val="tx1">
                      <a:alpha val="92000"/>
                    </a:schemeClr>
                  </a:outerShdw>
                </a:effectLst>
                <a:latin typeface="Garamond" panose="02020404030301010803" pitchFamily="18" charset="0"/>
              </a:rPr>
              <a:pPr algn="ctr">
                <a:defRPr/>
              </a:pPr>
              <a:t>5</a:t>
            </a:fld>
            <a:endParaRPr lang="ru-RU" sz="3200" b="1" dirty="0">
              <a:solidFill>
                <a:srgbClr val="FFFF01"/>
              </a:solidFill>
              <a:effectLst>
                <a:glow rad="63500">
                  <a:srgbClr val="FD2F2F"/>
                </a:glow>
                <a:outerShdw blurRad="38100" dist="50800" dir="3000000" algn="ctr" rotWithShape="0">
                  <a:schemeClr val="tx1">
                    <a:alpha val="92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116632"/>
            <a:ext cx="864096" cy="107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826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784" y="-7938"/>
            <a:ext cx="12263438" cy="446276"/>
          </a:xfrm>
          <a:prstGeom prst="rect">
            <a:avLst/>
          </a:prstGeom>
          <a:solidFill>
            <a:schemeClr val="bg1">
              <a:lumMod val="95000"/>
              <a:alpha val="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58739" algn="ctr"/>
            <a:endParaRPr lang="ru-RU" sz="23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2492155-0B23-4C7B-A044-2FA6FEB6C56A}"/>
              </a:ext>
            </a:extLst>
          </p:cNvPr>
          <p:cNvSpPr/>
          <p:nvPr/>
        </p:nvSpPr>
        <p:spPr bwMode="auto">
          <a:xfrm>
            <a:off x="0" y="-7938"/>
            <a:ext cx="12192000" cy="66357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lIns="103097" tIns="51548" rIns="103097" bIns="51548" anchor="ctr"/>
          <a:lstStyle/>
          <a:p>
            <a:pPr algn="ctr" defTabSz="950177">
              <a:lnSpc>
                <a:spcPct val="80000"/>
              </a:lnSpc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0" name="Rectangle 35">
            <a:extLst>
              <a:ext uri="{FF2B5EF4-FFF2-40B4-BE49-F238E27FC236}">
                <a16:creationId xmlns:a16="http://schemas.microsoft.com/office/drawing/2014/main" id="{0BD04D66-E9F2-4AE6-AB0F-755EF4ADB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8413" y="247650"/>
            <a:ext cx="3333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B2369F5-3E43-4A5E-8C04-5A536F91D5C5}"/>
              </a:ext>
            </a:extLst>
          </p:cNvPr>
          <p:cNvSpPr/>
          <p:nvPr/>
        </p:nvSpPr>
        <p:spPr>
          <a:xfrm>
            <a:off x="1760028" y="39728"/>
            <a:ext cx="8649094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Отбор граждан в ВУЦ </a:t>
            </a:r>
            <a:r>
              <a:rPr lang="ru-RU" sz="26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ДальГАУ</a:t>
            </a:r>
            <a:endParaRPr lang="ru-RU" sz="26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C:\Documents and Settings\user\Мои документы\Олег\Дизайн\ГЕРАЛЬДИКА\Звезда разная\zvezda.gif">
            <a:extLst>
              <a:ext uri="{FF2B5EF4-FFF2-40B4-BE49-F238E27FC236}">
                <a16:creationId xmlns:a16="http://schemas.microsoft.com/office/drawing/2014/main" id="{F37F64F2-4372-4B72-ACB3-01FAD6105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27645"/>
          <a:stretch/>
        </p:blipFill>
        <p:spPr bwMode="auto">
          <a:xfrm>
            <a:off x="11208566" y="-8816"/>
            <a:ext cx="983433" cy="131554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9" name="Rectangle 49">
            <a:extLst>
              <a:ext uri="{FF2B5EF4-FFF2-40B4-BE49-F238E27FC236}">
                <a16:creationId xmlns:a16="http://schemas.microsoft.com/office/drawing/2014/main" id="{C934C79F-872E-45F7-ACC6-812D168E6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4963" y="534988"/>
            <a:ext cx="29686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D3864D-CD63-4F0A-BABC-E94063FE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388" y="457201"/>
            <a:ext cx="755650" cy="544513"/>
          </a:xfrm>
        </p:spPr>
        <p:txBody>
          <a:bodyPr/>
          <a:lstStyle/>
          <a:p>
            <a:pPr algn="ctr">
              <a:defRPr/>
            </a:pPr>
            <a:fld id="{4A36243A-7BF1-4240-8C1E-84ED686ACDC7}" type="slidenum">
              <a:rPr lang="ru-RU" sz="3200" b="1">
                <a:solidFill>
                  <a:srgbClr val="FFFF01"/>
                </a:solidFill>
                <a:effectLst>
                  <a:glow rad="63500">
                    <a:srgbClr val="FD2F2F"/>
                  </a:glow>
                  <a:outerShdw blurRad="38100" dist="50800" dir="3000000" algn="ctr" rotWithShape="0">
                    <a:schemeClr val="tx1">
                      <a:alpha val="92000"/>
                    </a:schemeClr>
                  </a:outerShdw>
                </a:effectLst>
                <a:latin typeface="Garamond" panose="02020404030301010803" pitchFamily="18" charset="0"/>
              </a:rPr>
              <a:pPr algn="ctr">
                <a:defRPr/>
              </a:pPr>
              <a:t>6</a:t>
            </a:fld>
            <a:endParaRPr lang="ru-RU" sz="3200" b="1" dirty="0">
              <a:solidFill>
                <a:srgbClr val="FFFF01"/>
              </a:solidFill>
              <a:effectLst>
                <a:glow rad="63500">
                  <a:srgbClr val="FD2F2F"/>
                </a:glow>
                <a:outerShdw blurRad="38100" dist="50800" dir="3000000" algn="ctr" rotWithShape="0">
                  <a:schemeClr val="tx1">
                    <a:alpha val="92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116632"/>
            <a:ext cx="864096" cy="1078699"/>
          </a:xfrm>
          <a:prstGeom prst="rect">
            <a:avLst/>
          </a:prstGeom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796302" y="2924944"/>
            <a:ext cx="8597277" cy="430887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200" b="1" dirty="0" smtClean="0">
                <a:solidFill>
                  <a:schemeClr val="bg1"/>
                </a:solidFill>
              </a:rPr>
              <a:t>Отбор </a:t>
            </a:r>
            <a:r>
              <a:rPr lang="ru-RU" sz="2200" b="1" dirty="0">
                <a:solidFill>
                  <a:schemeClr val="bg1"/>
                </a:solidFill>
              </a:rPr>
              <a:t>состоит из предварительного и </a:t>
            </a:r>
            <a:r>
              <a:rPr lang="ru-RU" sz="2200" b="1" dirty="0" smtClean="0">
                <a:solidFill>
                  <a:schemeClr val="bg1"/>
                </a:solidFill>
              </a:rPr>
              <a:t>конкурсного </a:t>
            </a:r>
            <a:r>
              <a:rPr lang="ru-RU" sz="2200" b="1" dirty="0">
                <a:solidFill>
                  <a:schemeClr val="bg1"/>
                </a:solidFill>
              </a:rPr>
              <a:t>отбора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191345" y="3872041"/>
            <a:ext cx="5789413" cy="28623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indent="173038" algn="just"/>
            <a:r>
              <a:rPr lang="ru-RU" sz="2000" b="1" dirty="0"/>
              <a:t> </a:t>
            </a:r>
            <a:r>
              <a:rPr lang="ru-RU" sz="2000" b="1" dirty="0">
                <a:solidFill>
                  <a:srgbClr val="FF0000"/>
                </a:solidFill>
              </a:rPr>
              <a:t>Предварительный </a:t>
            </a:r>
            <a:r>
              <a:rPr lang="ru-RU" sz="2000" b="1" dirty="0" smtClean="0">
                <a:solidFill>
                  <a:srgbClr val="FF0000"/>
                </a:solidFill>
              </a:rPr>
              <a:t>отбор </a:t>
            </a:r>
            <a:r>
              <a:rPr lang="ru-RU" sz="2000" b="1" dirty="0" smtClean="0"/>
              <a:t>проводится </a:t>
            </a:r>
            <a:br>
              <a:rPr lang="ru-RU" sz="2000" b="1" dirty="0" smtClean="0"/>
            </a:br>
            <a:r>
              <a:rPr lang="ru-RU" sz="2000" b="1" dirty="0" smtClean="0"/>
              <a:t>в </a:t>
            </a:r>
            <a:r>
              <a:rPr lang="ru-RU" sz="2000" b="1" dirty="0"/>
              <a:t>военном комиссариате по месту пребывания гражданина на воинском учете и включает:</a:t>
            </a:r>
            <a:endParaRPr lang="ru-RU" sz="2000" dirty="0"/>
          </a:p>
          <a:p>
            <a:pPr indent="173038" algn="just"/>
            <a:r>
              <a:rPr lang="ru-RU" sz="2000" dirty="0"/>
              <a:t> </a:t>
            </a:r>
            <a:r>
              <a:rPr lang="ru-RU" sz="2000" dirty="0" smtClean="0"/>
              <a:t>- </a:t>
            </a:r>
            <a:r>
              <a:rPr lang="ru-RU" sz="2000" dirty="0"/>
              <a:t>медицинское освидетельствование;</a:t>
            </a:r>
          </a:p>
          <a:p>
            <a:pPr indent="173038" algn="just"/>
            <a:r>
              <a:rPr lang="ru-RU" sz="2000" dirty="0"/>
              <a:t> </a:t>
            </a:r>
            <a:r>
              <a:rPr lang="ru-RU" sz="2000" dirty="0" smtClean="0"/>
              <a:t>- </a:t>
            </a:r>
            <a:r>
              <a:rPr lang="ru-RU" sz="2000" dirty="0"/>
              <a:t>профессиональный психологический </a:t>
            </a:r>
            <a:r>
              <a:rPr lang="ru-RU" sz="2000" dirty="0" smtClean="0"/>
              <a:t>отбор.</a:t>
            </a:r>
          </a:p>
          <a:p>
            <a:pPr indent="173038" algn="just"/>
            <a:r>
              <a:rPr lang="ru-RU" sz="2000" dirty="0" smtClean="0"/>
              <a:t>Кандидаты </a:t>
            </a:r>
            <a:r>
              <a:rPr lang="ru-RU" sz="2000" dirty="0"/>
              <a:t>прошедшие </a:t>
            </a:r>
            <a:r>
              <a:rPr lang="ru-RU" sz="2000" dirty="0" smtClean="0"/>
              <a:t>предварительный </a:t>
            </a:r>
            <a:r>
              <a:rPr lang="ru-RU" sz="2000" dirty="0"/>
              <a:t>отбор и </a:t>
            </a:r>
            <a:r>
              <a:rPr lang="ru-RU" sz="2000" b="1" dirty="0">
                <a:solidFill>
                  <a:srgbClr val="FF0000"/>
                </a:solidFill>
              </a:rPr>
              <a:t>признанные </a:t>
            </a:r>
            <a:r>
              <a:rPr lang="ru-RU" sz="2000" b="1" dirty="0" smtClean="0">
                <a:solidFill>
                  <a:srgbClr val="FF0000"/>
                </a:solidFill>
              </a:rPr>
              <a:t>годными к </a:t>
            </a:r>
            <a:r>
              <a:rPr lang="ru-RU" sz="2000" b="1" dirty="0">
                <a:solidFill>
                  <a:srgbClr val="FF0000"/>
                </a:solidFill>
              </a:rPr>
              <a:t>военной службе</a:t>
            </a:r>
            <a:r>
              <a:rPr lang="ru-RU" sz="2000" b="1" dirty="0"/>
              <a:t>, </a:t>
            </a:r>
            <a:r>
              <a:rPr lang="ru-RU" sz="2000" b="1" dirty="0">
                <a:solidFill>
                  <a:srgbClr val="0033CC"/>
                </a:solidFill>
              </a:rPr>
              <a:t>допускаются к </a:t>
            </a:r>
            <a:r>
              <a:rPr lang="ru-RU" sz="2000" b="1" dirty="0" smtClean="0">
                <a:solidFill>
                  <a:srgbClr val="0033CC"/>
                </a:solidFill>
              </a:rPr>
              <a:t>конкурсному </a:t>
            </a:r>
            <a:r>
              <a:rPr lang="ru-RU" sz="2000" b="1" dirty="0">
                <a:solidFill>
                  <a:srgbClr val="0033CC"/>
                </a:solidFill>
              </a:rPr>
              <a:t>отбору.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6519664" y="3872042"/>
            <a:ext cx="5480992" cy="28623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358775" algn="just">
              <a:spcBef>
                <a:spcPts val="0"/>
              </a:spcBef>
            </a:pPr>
            <a:r>
              <a:rPr lang="ru-RU" sz="2000" b="1" dirty="0" smtClean="0">
                <a:solidFill>
                  <a:srgbClr val="FF0000"/>
                </a:solidFill>
              </a:rPr>
              <a:t>Конкурсный </a:t>
            </a:r>
            <a:r>
              <a:rPr lang="ru-RU" sz="2000" b="1" dirty="0">
                <a:solidFill>
                  <a:srgbClr val="FF0000"/>
                </a:solidFill>
              </a:rPr>
              <a:t>отбор</a:t>
            </a:r>
            <a:r>
              <a:rPr lang="ru-RU" sz="2000" b="1" dirty="0"/>
              <a:t> проводится </a:t>
            </a:r>
            <a:r>
              <a:rPr lang="ru-RU" sz="2000" b="1" dirty="0" err="1" smtClean="0"/>
              <a:t>непос-редственно</a:t>
            </a:r>
            <a:r>
              <a:rPr lang="ru-RU" sz="2000" b="1" dirty="0" smtClean="0"/>
              <a:t> </a:t>
            </a:r>
            <a:r>
              <a:rPr lang="ru-RU" sz="2000" b="1" dirty="0"/>
              <a:t>в Университете и включает:</a:t>
            </a:r>
            <a:endParaRPr lang="ru-RU" sz="2000" dirty="0"/>
          </a:p>
          <a:p>
            <a:pPr indent="358775" algn="just">
              <a:spcBef>
                <a:spcPts val="0"/>
              </a:spcBef>
            </a:pPr>
            <a:r>
              <a:rPr lang="ru-RU" sz="2000" dirty="0" smtClean="0"/>
              <a:t>- </a:t>
            </a:r>
            <a:r>
              <a:rPr lang="ru-RU" sz="2000" dirty="0"/>
              <a:t>изучение результатов </a:t>
            </a:r>
            <a:r>
              <a:rPr lang="ru-RU" sz="2000" dirty="0" err="1" smtClean="0"/>
              <a:t>предваритель-ного</a:t>
            </a:r>
            <a:r>
              <a:rPr lang="ru-RU" sz="2000" dirty="0" smtClean="0"/>
              <a:t> </a:t>
            </a:r>
            <a:r>
              <a:rPr lang="ru-RU" sz="2000" dirty="0"/>
              <a:t>отбора кандидатов;</a:t>
            </a:r>
          </a:p>
          <a:p>
            <a:pPr indent="358775" algn="just">
              <a:spcBef>
                <a:spcPts val="0"/>
              </a:spcBef>
            </a:pPr>
            <a:r>
              <a:rPr lang="ru-RU" sz="2000" dirty="0" smtClean="0"/>
              <a:t>- </a:t>
            </a:r>
            <a:r>
              <a:rPr lang="ru-RU" sz="2000" dirty="0"/>
              <a:t>изучение текущей успеваемости </a:t>
            </a:r>
            <a:r>
              <a:rPr lang="ru-RU" sz="2000" dirty="0" err="1" smtClean="0"/>
              <a:t>кан-дидатов</a:t>
            </a:r>
            <a:r>
              <a:rPr lang="ru-RU" sz="2000" dirty="0"/>
              <a:t>;</a:t>
            </a:r>
          </a:p>
          <a:p>
            <a:pPr indent="358775" algn="just">
              <a:spcBef>
                <a:spcPts val="0"/>
              </a:spcBef>
            </a:pPr>
            <a:r>
              <a:rPr lang="ru-RU" sz="2000" dirty="0" smtClean="0"/>
              <a:t>- </a:t>
            </a:r>
            <a:r>
              <a:rPr lang="ru-RU" sz="2000" dirty="0"/>
              <a:t>проверку и оценку уровня физической подготовленности кандидатов;</a:t>
            </a:r>
          </a:p>
          <a:p>
            <a:pPr indent="358775" algn="just">
              <a:spcBef>
                <a:spcPts val="0"/>
              </a:spcBef>
            </a:pPr>
            <a:r>
              <a:rPr lang="ru-RU" sz="2000" dirty="0" smtClean="0"/>
              <a:t>- </a:t>
            </a:r>
            <a:r>
              <a:rPr lang="ru-RU" sz="2000" dirty="0"/>
              <a:t>степень мотивации к военной службе.</a:t>
            </a:r>
          </a:p>
        </p:txBody>
      </p:sp>
      <p:sp>
        <p:nvSpPr>
          <p:cNvPr id="21" name="Стрелка вниз 12"/>
          <p:cNvSpPr>
            <a:spLocks noChangeArrowheads="1"/>
          </p:cNvSpPr>
          <p:nvPr/>
        </p:nvSpPr>
        <p:spPr bwMode="auto">
          <a:xfrm>
            <a:off x="2937582" y="3427445"/>
            <a:ext cx="484187" cy="378509"/>
          </a:xfrm>
          <a:prstGeom prst="downArrow">
            <a:avLst>
              <a:gd name="adj1" fmla="val 50000"/>
              <a:gd name="adj2" fmla="val 49940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 sz="1600" dirty="0">
              <a:latin typeface="Times New Roman Cyr" pitchFamily="18" charset="0"/>
            </a:endParaRPr>
          </a:p>
        </p:txBody>
      </p:sp>
      <p:sp>
        <p:nvSpPr>
          <p:cNvPr id="23" name="Стрелка вниз 17"/>
          <p:cNvSpPr>
            <a:spLocks noChangeArrowheads="1"/>
          </p:cNvSpPr>
          <p:nvPr/>
        </p:nvSpPr>
        <p:spPr bwMode="auto">
          <a:xfrm rot="-5400000">
            <a:off x="5971605" y="5407008"/>
            <a:ext cx="557212" cy="45243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 sz="1600" dirty="0">
              <a:latin typeface="Times New Roman Cyr" pitchFamily="18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1056408" y="901658"/>
            <a:ext cx="10152157" cy="18792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xtLst/>
        </p:spPr>
        <p:txBody>
          <a:bodyPr/>
          <a:lstStyle>
            <a:defPPr>
              <a:defRPr lang="ru-RU"/>
            </a:defPPr>
            <a:lvl1pPr marL="0" indent="358775" algn="just">
              <a:lnSpc>
                <a:spcPct val="95000"/>
              </a:lnSpc>
              <a:buFont typeface="Arial" panose="020B0604020202020204" pitchFamily="34" charset="0"/>
              <a:buNone/>
              <a:defRPr sz="2100" b="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00CC"/>
                </a:solidFill>
              </a:rPr>
              <a:t>Порядок </a:t>
            </a:r>
            <a:r>
              <a:rPr lang="ru-RU" sz="2000" b="1" dirty="0">
                <a:solidFill>
                  <a:srgbClr val="0000CC"/>
                </a:solidFill>
              </a:rPr>
              <a:t>проведения отбора и создания конкурсной комиссии </a:t>
            </a:r>
            <a:r>
              <a:rPr lang="ru-RU" sz="2000" b="1" dirty="0" smtClean="0">
                <a:solidFill>
                  <a:srgbClr val="0000CC"/>
                </a:solidFill>
              </a:rPr>
              <a:t>определен: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приказом </a:t>
            </a:r>
            <a:r>
              <a:rPr lang="ru-RU" sz="2000" dirty="0"/>
              <a:t>Министерства обороны Российской Федерации и Министерства науки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высшего образования Российской Федерации от </a:t>
            </a:r>
            <a:r>
              <a:rPr lang="ru-RU" sz="2000" dirty="0" smtClean="0"/>
              <a:t>26.08.2020 </a:t>
            </a:r>
            <a:r>
              <a:rPr lang="ru-RU" sz="2000" dirty="0"/>
              <a:t>г. № </a:t>
            </a:r>
            <a:r>
              <a:rPr lang="ru-RU" sz="2000" dirty="0" smtClean="0"/>
              <a:t>400;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положением о </a:t>
            </a:r>
            <a:r>
              <a:rPr lang="ru-RU" sz="2000" dirty="0"/>
              <a:t>порядке приема граждан </a:t>
            </a:r>
            <a:r>
              <a:rPr lang="ru-RU" sz="2000" dirty="0" smtClean="0"/>
              <a:t>РФ </a:t>
            </a:r>
            <a:r>
              <a:rPr lang="ru-RU" sz="2000" dirty="0"/>
              <a:t>в ВУЦ при ФГБОУ ВО </a:t>
            </a:r>
            <a:r>
              <a:rPr lang="ru-RU" sz="2000" dirty="0" err="1"/>
              <a:t>ДальГАУ</a:t>
            </a:r>
            <a:r>
              <a:rPr lang="ru-RU" sz="2000" dirty="0"/>
              <a:t> на обучение по программам военной </a:t>
            </a:r>
            <a:r>
              <a:rPr lang="ru-RU" sz="2000" dirty="0" smtClean="0"/>
              <a:t>подготовки сержантов </a:t>
            </a:r>
            <a:r>
              <a:rPr lang="ru-RU" sz="2000" dirty="0"/>
              <a:t>и солдат запаса</a:t>
            </a:r>
            <a:r>
              <a:rPr lang="ru-RU" sz="2000" dirty="0" smtClean="0"/>
              <a:t> веденным в действие приказом </a:t>
            </a:r>
            <a:r>
              <a:rPr lang="ru-RU" sz="2000" dirty="0"/>
              <a:t>ректора Университета от 24.01.2023 г. № </a:t>
            </a:r>
            <a:r>
              <a:rPr lang="ru-RU" sz="2000" dirty="0" smtClean="0"/>
              <a:t>22-о. </a:t>
            </a:r>
            <a:endParaRPr lang="ru-RU" sz="2000" dirty="0"/>
          </a:p>
          <a:p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20326126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784" y="-7938"/>
            <a:ext cx="12263438" cy="446276"/>
          </a:xfrm>
          <a:prstGeom prst="rect">
            <a:avLst/>
          </a:prstGeom>
          <a:solidFill>
            <a:schemeClr val="bg1">
              <a:lumMod val="95000"/>
              <a:alpha val="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58739" algn="ctr"/>
            <a:endParaRPr lang="ru-RU" sz="23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2492155-0B23-4C7B-A044-2FA6FEB6C56A}"/>
              </a:ext>
            </a:extLst>
          </p:cNvPr>
          <p:cNvSpPr/>
          <p:nvPr/>
        </p:nvSpPr>
        <p:spPr bwMode="auto">
          <a:xfrm>
            <a:off x="0" y="-7938"/>
            <a:ext cx="12192000" cy="66357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lIns="103097" tIns="51548" rIns="103097" bIns="51548" anchor="ctr"/>
          <a:lstStyle/>
          <a:p>
            <a:pPr algn="ctr" defTabSz="950177">
              <a:lnSpc>
                <a:spcPct val="80000"/>
              </a:lnSpc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0" name="Rectangle 35">
            <a:extLst>
              <a:ext uri="{FF2B5EF4-FFF2-40B4-BE49-F238E27FC236}">
                <a16:creationId xmlns:a16="http://schemas.microsoft.com/office/drawing/2014/main" id="{0BD04D66-E9F2-4AE6-AB0F-755EF4ADB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8413" y="247650"/>
            <a:ext cx="3333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B2369F5-3E43-4A5E-8C04-5A536F91D5C5}"/>
              </a:ext>
            </a:extLst>
          </p:cNvPr>
          <p:cNvSpPr/>
          <p:nvPr/>
        </p:nvSpPr>
        <p:spPr>
          <a:xfrm>
            <a:off x="1760028" y="39728"/>
            <a:ext cx="8649094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Отбор граждан в ВУЦ </a:t>
            </a:r>
            <a:r>
              <a:rPr lang="ru-RU" sz="26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ДальГАУ</a:t>
            </a:r>
            <a:endParaRPr lang="ru-RU" sz="26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C:\Documents and Settings\user\Мои документы\Олег\Дизайн\ГЕРАЛЬДИКА\Звезда разная\zvezda.gif">
            <a:extLst>
              <a:ext uri="{FF2B5EF4-FFF2-40B4-BE49-F238E27FC236}">
                <a16:creationId xmlns:a16="http://schemas.microsoft.com/office/drawing/2014/main" id="{F37F64F2-4372-4B72-ACB3-01FAD6105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27645"/>
          <a:stretch/>
        </p:blipFill>
        <p:spPr bwMode="auto">
          <a:xfrm>
            <a:off x="11208566" y="-8816"/>
            <a:ext cx="983433" cy="131554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9" name="Rectangle 49">
            <a:extLst>
              <a:ext uri="{FF2B5EF4-FFF2-40B4-BE49-F238E27FC236}">
                <a16:creationId xmlns:a16="http://schemas.microsoft.com/office/drawing/2014/main" id="{C934C79F-872E-45F7-ACC6-812D168E6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4963" y="534988"/>
            <a:ext cx="29686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D3864D-CD63-4F0A-BABC-E94063FE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388" y="457201"/>
            <a:ext cx="755650" cy="544513"/>
          </a:xfrm>
        </p:spPr>
        <p:txBody>
          <a:bodyPr/>
          <a:lstStyle/>
          <a:p>
            <a:pPr algn="ctr">
              <a:defRPr/>
            </a:pPr>
            <a:fld id="{4A36243A-7BF1-4240-8C1E-84ED686ACDC7}" type="slidenum">
              <a:rPr lang="ru-RU" sz="3200" b="1">
                <a:solidFill>
                  <a:srgbClr val="FFFF01"/>
                </a:solidFill>
                <a:effectLst>
                  <a:glow rad="63500">
                    <a:srgbClr val="FD2F2F"/>
                  </a:glow>
                  <a:outerShdw blurRad="38100" dist="50800" dir="3000000" algn="ctr" rotWithShape="0">
                    <a:schemeClr val="tx1">
                      <a:alpha val="92000"/>
                    </a:schemeClr>
                  </a:outerShdw>
                </a:effectLst>
                <a:latin typeface="Garamond" panose="02020404030301010803" pitchFamily="18" charset="0"/>
              </a:rPr>
              <a:pPr algn="ctr">
                <a:defRPr/>
              </a:pPr>
              <a:t>7</a:t>
            </a:fld>
            <a:endParaRPr lang="ru-RU" sz="3200" b="1" dirty="0">
              <a:solidFill>
                <a:srgbClr val="FFFF01"/>
              </a:solidFill>
              <a:effectLst>
                <a:glow rad="63500">
                  <a:srgbClr val="FD2F2F"/>
                </a:glow>
                <a:outerShdw blurRad="38100" dist="50800" dir="3000000" algn="ctr" rotWithShape="0">
                  <a:schemeClr val="tx1">
                    <a:alpha val="92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116632"/>
            <a:ext cx="864096" cy="1078699"/>
          </a:xfrm>
          <a:prstGeom prst="rect">
            <a:avLst/>
          </a:prstGeom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48923" y="4797152"/>
            <a:ext cx="11665296" cy="19536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358775" algn="just"/>
            <a:r>
              <a:rPr lang="ru-RU" sz="2000" dirty="0" smtClean="0"/>
              <a:t>- </a:t>
            </a:r>
            <a:r>
              <a:rPr lang="ru-RU" sz="2000" dirty="0"/>
              <a:t>не соответствующие требованиям, предъявляемым к гражданам, поступающим на военную службу по контракту; </a:t>
            </a:r>
          </a:p>
          <a:p>
            <a:pPr indent="358775" algn="just"/>
            <a:r>
              <a:rPr lang="ru-RU" sz="2000" dirty="0" smtClean="0"/>
              <a:t>- </a:t>
            </a:r>
            <a:r>
              <a:rPr lang="ru-RU" sz="2000" dirty="0"/>
              <a:t>в отношении которых вынесен обвинительный приговор и которым назначено наказание;</a:t>
            </a:r>
          </a:p>
          <a:p>
            <a:pPr indent="358775" algn="just"/>
            <a:r>
              <a:rPr lang="ru-RU" sz="2000" dirty="0" smtClean="0"/>
              <a:t>- </a:t>
            </a:r>
            <a:r>
              <a:rPr lang="ru-RU" sz="2000" dirty="0"/>
              <a:t>в отношении которых ведется дознание, либо предварительное следствие, или уголовное дело в отношении которых передано в суд; </a:t>
            </a:r>
          </a:p>
          <a:p>
            <a:pPr indent="358775" algn="just"/>
            <a:r>
              <a:rPr lang="ru-RU" sz="2000" dirty="0" smtClean="0"/>
              <a:t>- </a:t>
            </a:r>
            <a:r>
              <a:rPr lang="ru-RU" sz="2000" dirty="0"/>
              <a:t>имеющие неснятую или непогашенную судимость за совершение преступления.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1056408" y="764704"/>
            <a:ext cx="10087119" cy="16344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xtLst/>
        </p:spPr>
        <p:txBody>
          <a:bodyPr/>
          <a:lstStyle>
            <a:defPPr>
              <a:defRPr lang="ru-RU"/>
            </a:defPPr>
            <a:lvl1pPr marL="0" indent="358775" algn="just">
              <a:lnSpc>
                <a:spcPct val="95000"/>
              </a:lnSpc>
              <a:buFont typeface="Arial" panose="020B0604020202020204" pitchFamily="34" charset="0"/>
              <a:buNone/>
              <a:defRPr sz="2100" b="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tabLst>
                <a:tab pos="1555750" algn="l"/>
              </a:tabLst>
              <a:defRPr/>
            </a:pPr>
            <a:r>
              <a:rPr lang="ru-RU" altLang="ru-RU" sz="2000" dirty="0">
                <a:solidFill>
                  <a:srgbClr val="FF0000"/>
                </a:solidFill>
              </a:rPr>
              <a:t> </a:t>
            </a:r>
            <a:r>
              <a:rPr lang="ru-RU" altLang="ru-RU" sz="2000" b="1" dirty="0">
                <a:solidFill>
                  <a:srgbClr val="FF0000"/>
                </a:solidFill>
              </a:rPr>
              <a:t>Преимущественным правом </a:t>
            </a:r>
            <a:r>
              <a:rPr lang="ru-RU" altLang="ru-RU" sz="2000" dirty="0"/>
              <a:t>при проведении конкурсного  отбора пользуются кандидаты из числа: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Tx/>
              <a:buChar char="-"/>
              <a:tabLst>
                <a:tab pos="1555750" algn="l"/>
              </a:tabLst>
              <a:defRPr/>
            </a:pPr>
            <a:r>
              <a:rPr lang="ru-RU" altLang="ru-RU" sz="2000" dirty="0"/>
              <a:t>детей сирот;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Tx/>
              <a:buChar char="-"/>
              <a:tabLst>
                <a:tab pos="1555750" algn="l"/>
              </a:tabLst>
              <a:defRPr/>
            </a:pPr>
            <a:r>
              <a:rPr lang="ru-RU" altLang="ru-RU" sz="2000" dirty="0"/>
              <a:t>детей, оставшихся без попечения родителей;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Tx/>
              <a:buChar char="-"/>
              <a:tabLst>
                <a:tab pos="1555750" algn="l"/>
              </a:tabLst>
              <a:defRPr/>
            </a:pPr>
            <a:r>
              <a:rPr lang="ru-RU" altLang="ru-RU" sz="2000" dirty="0"/>
              <a:t>членов семей </a:t>
            </a:r>
            <a:r>
              <a:rPr lang="ru-RU" altLang="ru-RU" sz="2000" dirty="0" smtClean="0"/>
              <a:t>военнослужащих</a:t>
            </a:r>
            <a:endParaRPr lang="ru-RU" altLang="ru-RU" sz="2000" dirty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63352" y="2479702"/>
            <a:ext cx="11665296" cy="137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xtLst/>
        </p:spPr>
        <p:txBody>
          <a:bodyPr/>
          <a:lstStyle>
            <a:defPPr>
              <a:defRPr lang="ru-RU"/>
            </a:defPPr>
            <a:lvl1pPr marL="0" indent="358775" algn="just">
              <a:lnSpc>
                <a:spcPct val="95000"/>
              </a:lnSpc>
              <a:buFont typeface="Arial" panose="020B0604020202020204" pitchFamily="34" charset="0"/>
              <a:buNone/>
              <a:defRPr sz="2100" b="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tabLst>
                <a:tab pos="1555750" algn="l"/>
              </a:tabLst>
              <a:defRPr/>
            </a:pPr>
            <a:r>
              <a:rPr lang="ru-RU" altLang="ru-RU" sz="2000" b="1" dirty="0" smtClean="0">
                <a:solidFill>
                  <a:srgbClr val="0033CC"/>
                </a:solidFill>
              </a:rPr>
              <a:t>Данная </a:t>
            </a:r>
            <a:r>
              <a:rPr lang="ru-RU" altLang="ru-RU" sz="2000" b="1" dirty="0">
                <a:solidFill>
                  <a:srgbClr val="0033CC"/>
                </a:solidFill>
              </a:rPr>
              <a:t>категория кандидатов предоставляет соответствующие документы, подтверждающие преимущественное право.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tabLst>
                <a:tab pos="1555750" algn="l"/>
              </a:tabLst>
              <a:defRPr/>
            </a:pPr>
            <a:r>
              <a:rPr lang="ru-RU" altLang="ru-RU" sz="2000" b="1" dirty="0" smtClean="0">
                <a:solidFill>
                  <a:srgbClr val="FF0000"/>
                </a:solidFill>
              </a:rPr>
              <a:t>Преимущественное </a:t>
            </a:r>
            <a:r>
              <a:rPr lang="ru-RU" altLang="ru-RU" sz="2000" b="1" dirty="0">
                <a:solidFill>
                  <a:srgbClr val="FF0000"/>
                </a:solidFill>
              </a:rPr>
              <a:t>право кандидаты имеют при успешном прохождении предварительного и основного отбора.</a:t>
            </a:r>
            <a:endParaRPr lang="ru-RU" altLang="ru-RU" sz="2000" b="1" dirty="0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666315" y="4081604"/>
            <a:ext cx="10873240" cy="715548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358775" algn="ctr"/>
            <a:r>
              <a:rPr lang="ru-RU" sz="2000" b="1" dirty="0" smtClean="0">
                <a:solidFill>
                  <a:schemeClr val="bg1"/>
                </a:solidFill>
              </a:rPr>
              <a:t>НЕ МОГУТ УЧАСТВОВАТЬ В КОНКУРСНОМ ОТБОРЕ ДЛЯ ДОПУСКА К ВОЕННОЙ ПОДГОТОВКЕ В ВОЕННОМ УЧЕБНОМ ЦЕНТРЕ ОБУЧАЮЩИЕСЯ: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221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784" y="-7938"/>
            <a:ext cx="12263438" cy="446276"/>
          </a:xfrm>
          <a:prstGeom prst="rect">
            <a:avLst/>
          </a:prstGeom>
          <a:solidFill>
            <a:schemeClr val="bg1">
              <a:lumMod val="95000"/>
              <a:alpha val="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58739" algn="ctr"/>
            <a:endParaRPr lang="ru-RU" sz="23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2492155-0B23-4C7B-A044-2FA6FEB6C56A}"/>
              </a:ext>
            </a:extLst>
          </p:cNvPr>
          <p:cNvSpPr/>
          <p:nvPr/>
        </p:nvSpPr>
        <p:spPr bwMode="auto">
          <a:xfrm>
            <a:off x="0" y="-7938"/>
            <a:ext cx="12192000" cy="66357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lIns="103097" tIns="51548" rIns="103097" bIns="51548" anchor="ctr"/>
          <a:lstStyle/>
          <a:p>
            <a:pPr algn="ctr" defTabSz="950177">
              <a:lnSpc>
                <a:spcPct val="80000"/>
              </a:lnSpc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0" name="Rectangle 35">
            <a:extLst>
              <a:ext uri="{FF2B5EF4-FFF2-40B4-BE49-F238E27FC236}">
                <a16:creationId xmlns:a16="http://schemas.microsoft.com/office/drawing/2014/main" id="{0BD04D66-E9F2-4AE6-AB0F-755EF4ADB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8413" y="247650"/>
            <a:ext cx="3333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B2369F5-3E43-4A5E-8C04-5A536F91D5C5}"/>
              </a:ext>
            </a:extLst>
          </p:cNvPr>
          <p:cNvSpPr/>
          <p:nvPr/>
        </p:nvSpPr>
        <p:spPr>
          <a:xfrm>
            <a:off x="1760028" y="39728"/>
            <a:ext cx="8649094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Предварительный отбор</a:t>
            </a:r>
            <a:endParaRPr lang="ru-RU" sz="26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C:\Documents and Settings\user\Мои документы\Олег\Дизайн\ГЕРАЛЬДИКА\Звезда разная\zvezda.gif">
            <a:extLst>
              <a:ext uri="{FF2B5EF4-FFF2-40B4-BE49-F238E27FC236}">
                <a16:creationId xmlns:a16="http://schemas.microsoft.com/office/drawing/2014/main" id="{F37F64F2-4372-4B72-ACB3-01FAD6105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27645"/>
          <a:stretch/>
        </p:blipFill>
        <p:spPr bwMode="auto">
          <a:xfrm>
            <a:off x="11208566" y="-8816"/>
            <a:ext cx="983433" cy="131554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9" name="Rectangle 49">
            <a:extLst>
              <a:ext uri="{FF2B5EF4-FFF2-40B4-BE49-F238E27FC236}">
                <a16:creationId xmlns:a16="http://schemas.microsoft.com/office/drawing/2014/main" id="{C934C79F-872E-45F7-ACC6-812D168E6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4963" y="534988"/>
            <a:ext cx="29686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D3864D-CD63-4F0A-BABC-E94063FE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388" y="457201"/>
            <a:ext cx="755650" cy="544513"/>
          </a:xfrm>
        </p:spPr>
        <p:txBody>
          <a:bodyPr/>
          <a:lstStyle/>
          <a:p>
            <a:pPr algn="ctr">
              <a:defRPr/>
            </a:pPr>
            <a:fld id="{4A36243A-7BF1-4240-8C1E-84ED686ACDC7}" type="slidenum">
              <a:rPr lang="ru-RU" sz="3200" b="1">
                <a:solidFill>
                  <a:srgbClr val="FFFF01"/>
                </a:solidFill>
                <a:effectLst>
                  <a:glow rad="63500">
                    <a:srgbClr val="FD2F2F"/>
                  </a:glow>
                  <a:outerShdw blurRad="38100" dist="50800" dir="3000000" algn="ctr" rotWithShape="0">
                    <a:schemeClr val="tx1">
                      <a:alpha val="92000"/>
                    </a:schemeClr>
                  </a:outerShdw>
                </a:effectLst>
                <a:latin typeface="Garamond" panose="02020404030301010803" pitchFamily="18" charset="0"/>
              </a:rPr>
              <a:pPr algn="ctr">
                <a:defRPr/>
              </a:pPr>
              <a:t>8</a:t>
            </a:fld>
            <a:endParaRPr lang="ru-RU" sz="3200" b="1" dirty="0">
              <a:solidFill>
                <a:srgbClr val="FFFF01"/>
              </a:solidFill>
              <a:effectLst>
                <a:glow rad="63500">
                  <a:srgbClr val="FD2F2F"/>
                </a:glow>
                <a:outerShdw blurRad="38100" dist="50800" dir="3000000" algn="ctr" rotWithShape="0">
                  <a:schemeClr val="tx1">
                    <a:alpha val="92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116632"/>
            <a:ext cx="864096" cy="1078699"/>
          </a:xfrm>
          <a:prstGeom prst="rect">
            <a:avLst/>
          </a:prstGeom>
        </p:spPr>
      </p:pic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1056408" y="1124744"/>
            <a:ext cx="10087119" cy="1656184"/>
          </a:xfrm>
          <a:prstGeom prst="rect">
            <a:avLst/>
          </a:prstGeom>
          <a:solidFill>
            <a:schemeClr val="accent1">
              <a:lumMod val="20000"/>
              <a:lumOff val="80000"/>
              <a:alpha val="59000"/>
            </a:schemeClr>
          </a:solidFill>
          <a:extLst/>
        </p:spPr>
        <p:txBody>
          <a:bodyPr/>
          <a:lstStyle>
            <a:defPPr>
              <a:defRPr lang="ru-RU"/>
            </a:defPPr>
            <a:lvl1pPr marL="0" indent="358775" algn="just">
              <a:lnSpc>
                <a:spcPct val="95000"/>
              </a:lnSpc>
              <a:buFont typeface="Arial" panose="020B0604020202020204" pitchFamily="34" charset="0"/>
              <a:buNone/>
              <a:defRPr sz="2100" b="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indent="0"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ПРЕДВАРИТЕЛЬНЫЙ ОТБОР ПРОВОДИТСЯ:</a:t>
            </a:r>
          </a:p>
          <a:p>
            <a:pPr indent="0" algn="ctr"/>
            <a:endParaRPr lang="ru-RU" sz="5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в </a:t>
            </a:r>
            <a:r>
              <a:rPr lang="ru-RU" b="1" dirty="0">
                <a:solidFill>
                  <a:srgbClr val="FF0000"/>
                </a:solidFill>
              </a:rPr>
              <a:t>апреле-июле </a:t>
            </a:r>
            <a:r>
              <a:rPr lang="ru-RU" dirty="0"/>
              <a:t>- для начинающих обучение в Военном учебном центре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в </a:t>
            </a:r>
            <a:r>
              <a:rPr lang="ru-RU" b="1" dirty="0">
                <a:solidFill>
                  <a:srgbClr val="FF0000"/>
                </a:solidFill>
              </a:rPr>
              <a:t>сентябре </a:t>
            </a:r>
            <a:r>
              <a:rPr lang="ru-RU" dirty="0"/>
              <a:t>текущего </a:t>
            </a:r>
            <a:r>
              <a:rPr lang="ru-RU" dirty="0" smtClean="0"/>
              <a:t>года; </a:t>
            </a:r>
          </a:p>
          <a:p>
            <a:r>
              <a:rPr lang="ru-RU" b="1" dirty="0" smtClean="0">
                <a:solidFill>
                  <a:srgbClr val="0000CC"/>
                </a:solidFill>
              </a:rPr>
              <a:t>в </a:t>
            </a:r>
            <a:r>
              <a:rPr lang="ru-RU" b="1" dirty="0">
                <a:solidFill>
                  <a:srgbClr val="0000CC"/>
                </a:solidFill>
              </a:rPr>
              <a:t>октябре-декабре </a:t>
            </a:r>
            <a:r>
              <a:rPr lang="ru-RU" dirty="0"/>
              <a:t>- для начинающих обучение в Военном учебном центре </a:t>
            </a:r>
            <a:r>
              <a:rPr lang="ru-RU" b="1" dirty="0">
                <a:solidFill>
                  <a:srgbClr val="0000CC"/>
                </a:solidFill>
              </a:rPr>
              <a:t>в феврале </a:t>
            </a:r>
            <a:r>
              <a:rPr lang="ru-RU" dirty="0"/>
              <a:t>следующего года. 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25725" y="2993933"/>
            <a:ext cx="11354420" cy="3531411"/>
          </a:xfrm>
          <a:prstGeom prst="rect">
            <a:avLst/>
          </a:prstGeom>
          <a:solidFill>
            <a:schemeClr val="accent1">
              <a:lumMod val="20000"/>
              <a:lumOff val="80000"/>
              <a:alpha val="59000"/>
            </a:schemeClr>
          </a:solidFill>
          <a:extLst/>
        </p:spPr>
        <p:txBody>
          <a:bodyPr/>
          <a:lstStyle>
            <a:defPPr>
              <a:defRPr lang="ru-RU"/>
            </a:defPPr>
            <a:lvl1pPr marL="0" indent="358775" algn="just">
              <a:lnSpc>
                <a:spcPct val="95000"/>
              </a:lnSpc>
              <a:buFont typeface="Arial" panose="020B0604020202020204" pitchFamily="34" charset="0"/>
              <a:buNone/>
              <a:defRPr sz="2100" b="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indent="0"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Мероприятия предварительного отбора:</a:t>
            </a:r>
          </a:p>
          <a:p>
            <a:r>
              <a:rPr lang="ru-RU" dirty="0" smtClean="0"/>
              <a:t>1</a:t>
            </a:r>
            <a:r>
              <a:rPr lang="ru-RU" dirty="0"/>
              <a:t>. Подача заявлений установленной формы на имя ректора </a:t>
            </a:r>
            <a:r>
              <a:rPr lang="ru-RU" dirty="0" smtClean="0"/>
              <a:t>Университета; </a:t>
            </a:r>
            <a:endParaRPr lang="ru-RU" dirty="0"/>
          </a:p>
          <a:p>
            <a:r>
              <a:rPr lang="ru-RU" dirty="0" smtClean="0"/>
              <a:t>2</a:t>
            </a:r>
            <a:r>
              <a:rPr lang="ru-RU" dirty="0"/>
              <a:t>. Составление в Военном учебном центре списка кандидатов и утверждение списка ректором </a:t>
            </a:r>
            <a:r>
              <a:rPr lang="ru-RU" dirty="0" smtClean="0"/>
              <a:t>Университета; </a:t>
            </a:r>
          </a:p>
          <a:p>
            <a:r>
              <a:rPr lang="ru-RU" dirty="0" smtClean="0"/>
              <a:t>3. Прохождение </a:t>
            </a:r>
            <a:r>
              <a:rPr lang="ru-RU" dirty="0"/>
              <a:t>диагностических </a:t>
            </a:r>
            <a:r>
              <a:rPr lang="ru-RU" dirty="0" smtClean="0"/>
              <a:t>исследований;</a:t>
            </a:r>
            <a:endParaRPr lang="ru-RU" dirty="0"/>
          </a:p>
          <a:p>
            <a:r>
              <a:rPr lang="ru-RU" dirty="0" smtClean="0"/>
              <a:t>4. </a:t>
            </a:r>
            <a:r>
              <a:rPr lang="ru-RU" dirty="0"/>
              <a:t>Направление начальником Военного учебного центра кандидатов, с выдачей письменного направления, в военный комиссариат по месту пребывания на воинском </a:t>
            </a:r>
            <a:r>
              <a:rPr lang="ru-RU" dirty="0" smtClean="0"/>
              <a:t>учете;</a:t>
            </a:r>
          </a:p>
          <a:p>
            <a:r>
              <a:rPr lang="ru-RU" dirty="0" smtClean="0"/>
              <a:t>5. Прохождение </a:t>
            </a:r>
            <a:r>
              <a:rPr lang="ru-RU" dirty="0"/>
              <a:t>медицинского освидетельствования военно-врачебной комиссией для определения годности по состоянию здоровья к военной службе и проведения профессионального психологического отбора.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6917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784" y="-7938"/>
            <a:ext cx="12263438" cy="446276"/>
          </a:xfrm>
          <a:prstGeom prst="rect">
            <a:avLst/>
          </a:prstGeom>
          <a:solidFill>
            <a:schemeClr val="bg1">
              <a:lumMod val="95000"/>
              <a:alpha val="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58739" algn="ctr"/>
            <a:endParaRPr lang="ru-RU" sz="23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2492155-0B23-4C7B-A044-2FA6FEB6C56A}"/>
              </a:ext>
            </a:extLst>
          </p:cNvPr>
          <p:cNvSpPr/>
          <p:nvPr/>
        </p:nvSpPr>
        <p:spPr bwMode="auto">
          <a:xfrm>
            <a:off x="0" y="-7938"/>
            <a:ext cx="12192000" cy="66357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lIns="103097" tIns="51548" rIns="103097" bIns="51548" anchor="ctr"/>
          <a:lstStyle/>
          <a:p>
            <a:pPr algn="ctr" defTabSz="950177">
              <a:lnSpc>
                <a:spcPct val="80000"/>
              </a:lnSpc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0" name="Rectangle 35">
            <a:extLst>
              <a:ext uri="{FF2B5EF4-FFF2-40B4-BE49-F238E27FC236}">
                <a16:creationId xmlns:a16="http://schemas.microsoft.com/office/drawing/2014/main" id="{0BD04D66-E9F2-4AE6-AB0F-755EF4ADB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8413" y="247650"/>
            <a:ext cx="3333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B2369F5-3E43-4A5E-8C04-5A536F91D5C5}"/>
              </a:ext>
            </a:extLst>
          </p:cNvPr>
          <p:cNvSpPr/>
          <p:nvPr/>
        </p:nvSpPr>
        <p:spPr>
          <a:xfrm>
            <a:off x="1760028" y="39728"/>
            <a:ext cx="8649094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Предварительный отбор</a:t>
            </a:r>
            <a:endParaRPr lang="ru-RU" sz="26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C:\Documents and Settings\user\Мои документы\Олег\Дизайн\ГЕРАЛЬДИКА\Звезда разная\zvezda.gif">
            <a:extLst>
              <a:ext uri="{FF2B5EF4-FFF2-40B4-BE49-F238E27FC236}">
                <a16:creationId xmlns:a16="http://schemas.microsoft.com/office/drawing/2014/main" id="{F37F64F2-4372-4B72-ACB3-01FAD6105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27645"/>
          <a:stretch/>
        </p:blipFill>
        <p:spPr bwMode="auto">
          <a:xfrm>
            <a:off x="11208566" y="-8816"/>
            <a:ext cx="983433" cy="131554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9" name="Rectangle 49">
            <a:extLst>
              <a:ext uri="{FF2B5EF4-FFF2-40B4-BE49-F238E27FC236}">
                <a16:creationId xmlns:a16="http://schemas.microsoft.com/office/drawing/2014/main" id="{C934C79F-872E-45F7-ACC6-812D168E6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4963" y="534988"/>
            <a:ext cx="29686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9174" tIns="59587" rIns="119174" bIns="59587" anchor="ctr"/>
          <a:lstStyle/>
          <a:p>
            <a:pPr algn="ctr" defTabSz="1192213">
              <a:defRPr/>
            </a:pP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D3864D-CD63-4F0A-BABC-E94063FE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388" y="457201"/>
            <a:ext cx="755650" cy="544513"/>
          </a:xfrm>
        </p:spPr>
        <p:txBody>
          <a:bodyPr/>
          <a:lstStyle/>
          <a:p>
            <a:pPr algn="ctr">
              <a:defRPr/>
            </a:pPr>
            <a:fld id="{4A36243A-7BF1-4240-8C1E-84ED686ACDC7}" type="slidenum">
              <a:rPr lang="ru-RU" sz="3200" b="1">
                <a:solidFill>
                  <a:srgbClr val="FFFF01"/>
                </a:solidFill>
                <a:effectLst>
                  <a:glow rad="63500">
                    <a:srgbClr val="FD2F2F"/>
                  </a:glow>
                  <a:outerShdw blurRad="38100" dist="50800" dir="3000000" algn="ctr" rotWithShape="0">
                    <a:schemeClr val="tx1">
                      <a:alpha val="92000"/>
                    </a:schemeClr>
                  </a:outerShdw>
                </a:effectLst>
                <a:latin typeface="Garamond" panose="02020404030301010803" pitchFamily="18" charset="0"/>
              </a:rPr>
              <a:pPr algn="ctr">
                <a:defRPr/>
              </a:pPr>
              <a:t>9</a:t>
            </a:fld>
            <a:endParaRPr lang="ru-RU" sz="3200" b="1" dirty="0">
              <a:solidFill>
                <a:srgbClr val="FFFF01"/>
              </a:solidFill>
              <a:effectLst>
                <a:glow rad="63500">
                  <a:srgbClr val="FD2F2F"/>
                </a:glow>
                <a:outerShdw blurRad="38100" dist="50800" dir="3000000" algn="ctr" rotWithShape="0">
                  <a:schemeClr val="tx1">
                    <a:alpha val="92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" y="116632"/>
            <a:ext cx="864096" cy="1078699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63352" y="1368152"/>
            <a:ext cx="11593288" cy="5661248"/>
          </a:xfrm>
          <a:prstGeom prst="rect">
            <a:avLst/>
          </a:prstGeom>
          <a:solidFill>
            <a:schemeClr val="accent1">
              <a:lumMod val="20000"/>
              <a:lumOff val="80000"/>
              <a:alpha val="59000"/>
            </a:schemeClr>
          </a:solidFill>
          <a:extLst/>
        </p:spPr>
        <p:txBody>
          <a:bodyPr/>
          <a:lstStyle>
            <a:defPPr>
              <a:defRPr lang="ru-RU"/>
            </a:defPPr>
            <a:lvl1pPr marL="0" indent="358775" algn="just">
              <a:lnSpc>
                <a:spcPct val="95000"/>
              </a:lnSpc>
              <a:buFont typeface="Arial" panose="020B0604020202020204" pitchFamily="34" charset="0"/>
              <a:buNone/>
              <a:defRPr sz="2100" b="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a typeface="Calibri"/>
              </a:rPr>
              <a:t>Вместе с заявлением </a:t>
            </a:r>
            <a:r>
              <a:rPr lang="ru-RU" sz="2000" b="1" dirty="0">
                <a:solidFill>
                  <a:srgbClr val="FF0000"/>
                </a:solidFill>
                <a:ea typeface="Times New Roman"/>
              </a:rPr>
              <a:t>обучающийся представляет в «файле» комплект документов:</a:t>
            </a:r>
            <a:endParaRPr lang="ru-RU" sz="2000" b="1" dirty="0">
              <a:ea typeface="Calibri"/>
            </a:endParaRPr>
          </a:p>
          <a:p>
            <a:pPr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181818"/>
                </a:solidFill>
                <a:ea typeface="Calibri"/>
              </a:rPr>
              <a:t>ксерокопия </a:t>
            </a:r>
            <a:r>
              <a:rPr lang="ru-RU" sz="2000" dirty="0">
                <a:solidFill>
                  <a:srgbClr val="181818"/>
                </a:solidFill>
                <a:ea typeface="Calibri"/>
              </a:rPr>
              <a:t>1-ой страницы </a:t>
            </a:r>
            <a:r>
              <a:rPr lang="ru-RU" sz="2000" dirty="0" smtClean="0">
                <a:solidFill>
                  <a:srgbClr val="181818"/>
                </a:solidFill>
                <a:ea typeface="Calibri"/>
              </a:rPr>
              <a:t>и</a:t>
            </a:r>
            <a:r>
              <a:rPr lang="ru-RU" sz="2000" dirty="0">
                <a:solidFill>
                  <a:srgbClr val="181818"/>
                </a:solidFill>
                <a:ea typeface="Calibri"/>
              </a:rPr>
              <a:t> страницы с регистрацией </a:t>
            </a:r>
            <a:r>
              <a:rPr lang="ru-RU" sz="2000" b="1" dirty="0" smtClean="0">
                <a:solidFill>
                  <a:srgbClr val="181818"/>
                </a:solidFill>
                <a:ea typeface="Calibri"/>
              </a:rPr>
              <a:t>паспорта</a:t>
            </a:r>
            <a:r>
              <a:rPr lang="ru-RU" sz="2000" dirty="0" smtClean="0">
                <a:solidFill>
                  <a:srgbClr val="181818"/>
                </a:solidFill>
                <a:ea typeface="Calibri"/>
              </a:rPr>
              <a:t> гражданина </a:t>
            </a:r>
            <a:br>
              <a:rPr lang="ru-RU" sz="2000" dirty="0" smtClean="0">
                <a:solidFill>
                  <a:srgbClr val="181818"/>
                </a:solidFill>
                <a:ea typeface="Calibri"/>
              </a:rPr>
            </a:br>
            <a:r>
              <a:rPr lang="ru-RU" sz="2000" dirty="0" smtClean="0">
                <a:solidFill>
                  <a:srgbClr val="181818"/>
                </a:solidFill>
                <a:ea typeface="Calibri"/>
              </a:rPr>
              <a:t>РФ (</a:t>
            </a:r>
            <a:r>
              <a:rPr lang="ru-RU" sz="2000" dirty="0">
                <a:solidFill>
                  <a:srgbClr val="181818"/>
                </a:solidFill>
                <a:ea typeface="Calibri"/>
              </a:rPr>
              <a:t>на одном листе формата А-4</a:t>
            </a:r>
            <a:r>
              <a:rPr lang="ru-RU" sz="2000" dirty="0" smtClean="0">
                <a:solidFill>
                  <a:srgbClr val="181818"/>
                </a:solidFill>
                <a:ea typeface="Calibri"/>
              </a:rPr>
              <a:t>);</a:t>
            </a:r>
          </a:p>
          <a:p>
            <a:pPr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181818"/>
                </a:solidFill>
                <a:ea typeface="Calibri"/>
              </a:rPr>
              <a:t>ксерокопия </a:t>
            </a:r>
            <a:r>
              <a:rPr lang="ru-RU" sz="2000" dirty="0">
                <a:solidFill>
                  <a:srgbClr val="181818"/>
                </a:solidFill>
                <a:ea typeface="Calibri"/>
              </a:rPr>
              <a:t>1-ого и 2-ого разворота (на одном листе формата А-4</a:t>
            </a:r>
            <a:r>
              <a:rPr lang="ru-RU" sz="2000" dirty="0" smtClean="0">
                <a:solidFill>
                  <a:srgbClr val="181818"/>
                </a:solidFill>
                <a:ea typeface="Calibri"/>
              </a:rPr>
              <a:t>) </a:t>
            </a:r>
            <a:r>
              <a:rPr lang="ru-RU" sz="2000" b="1" dirty="0" smtClean="0">
                <a:solidFill>
                  <a:srgbClr val="181818"/>
                </a:solidFill>
                <a:ea typeface="Calibri"/>
              </a:rPr>
              <a:t>удостоверения гражданина</a:t>
            </a:r>
            <a:r>
              <a:rPr lang="ru-RU" sz="2000" b="1" dirty="0">
                <a:solidFill>
                  <a:srgbClr val="181818"/>
                </a:solidFill>
                <a:ea typeface="Calibri"/>
              </a:rPr>
              <a:t>, подлежащего призыву на военную службу</a:t>
            </a:r>
            <a:r>
              <a:rPr lang="ru-RU" sz="2000" dirty="0">
                <a:solidFill>
                  <a:srgbClr val="181818"/>
                </a:solidFill>
                <a:ea typeface="Calibri"/>
              </a:rPr>
              <a:t> (приписное свидетельство</a:t>
            </a:r>
            <a:r>
              <a:rPr lang="ru-RU" sz="2000" dirty="0" smtClean="0">
                <a:solidFill>
                  <a:srgbClr val="181818"/>
                </a:solidFill>
                <a:ea typeface="Calibri"/>
              </a:rPr>
              <a:t>); </a:t>
            </a:r>
            <a:endParaRPr lang="ru-RU" sz="2000" dirty="0">
              <a:solidFill>
                <a:srgbClr val="181818"/>
              </a:solidFill>
              <a:ea typeface="Calibri"/>
            </a:endParaRPr>
          </a:p>
          <a:p>
            <a:pPr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 smtClean="0">
                <a:solidFill>
                  <a:srgbClr val="181818"/>
                </a:solidFill>
                <a:ea typeface="Calibri"/>
              </a:rPr>
              <a:t>автобиография</a:t>
            </a:r>
            <a:r>
              <a:rPr lang="ru-RU" sz="2000" dirty="0" smtClean="0">
                <a:solidFill>
                  <a:srgbClr val="181818"/>
                </a:solidFill>
                <a:ea typeface="Calibri"/>
              </a:rPr>
              <a:t> </a:t>
            </a:r>
            <a:r>
              <a:rPr lang="ru-RU" sz="2000" dirty="0">
                <a:solidFill>
                  <a:srgbClr val="181818"/>
                </a:solidFill>
                <a:ea typeface="Calibri"/>
              </a:rPr>
              <a:t>в 2 экземплярах </a:t>
            </a:r>
            <a:r>
              <a:rPr lang="ru-RU" sz="2000" dirty="0" smtClean="0">
                <a:solidFill>
                  <a:srgbClr val="181818"/>
                </a:solidFill>
                <a:ea typeface="Calibri"/>
              </a:rPr>
              <a:t>(рукописная и печатная);</a:t>
            </a:r>
            <a:endParaRPr lang="ru-RU" sz="2000" dirty="0">
              <a:solidFill>
                <a:srgbClr val="181818"/>
              </a:solidFill>
              <a:ea typeface="Calibri"/>
            </a:endParaRPr>
          </a:p>
          <a:p>
            <a:pPr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181818"/>
                </a:solidFill>
                <a:ea typeface="Calibri"/>
              </a:rPr>
              <a:t>ксерокопия </a:t>
            </a:r>
            <a:r>
              <a:rPr lang="ru-RU" sz="2000" dirty="0">
                <a:solidFill>
                  <a:srgbClr val="181818"/>
                </a:solidFill>
                <a:ea typeface="Calibri"/>
              </a:rPr>
              <a:t>разворота </a:t>
            </a:r>
            <a:r>
              <a:rPr lang="ru-RU" sz="2000" b="1" dirty="0">
                <a:solidFill>
                  <a:srgbClr val="181818"/>
                </a:solidFill>
                <a:ea typeface="Calibri"/>
              </a:rPr>
              <a:t>студенческого </a:t>
            </a:r>
            <a:r>
              <a:rPr lang="ru-RU" sz="2000" b="1" dirty="0" smtClean="0">
                <a:solidFill>
                  <a:srgbClr val="181818"/>
                </a:solidFill>
                <a:ea typeface="Calibri"/>
              </a:rPr>
              <a:t>билета </a:t>
            </a:r>
            <a:r>
              <a:rPr lang="ru-RU" sz="2000" dirty="0">
                <a:solidFill>
                  <a:srgbClr val="181818"/>
                </a:solidFill>
                <a:ea typeface="Calibri"/>
              </a:rPr>
              <a:t>надлежаще </a:t>
            </a:r>
            <a:r>
              <a:rPr lang="ru-RU" sz="2000" dirty="0" smtClean="0">
                <a:solidFill>
                  <a:srgbClr val="181818"/>
                </a:solidFill>
                <a:ea typeface="Calibri"/>
              </a:rPr>
              <a:t>оформленного </a:t>
            </a:r>
            <a:r>
              <a:rPr lang="ru-RU" sz="2000" dirty="0">
                <a:solidFill>
                  <a:srgbClr val="181818"/>
                </a:solidFill>
                <a:ea typeface="Calibri"/>
              </a:rPr>
              <a:t>подписями </a:t>
            </a:r>
            <a:r>
              <a:rPr lang="ru-RU" sz="2000" dirty="0" smtClean="0">
                <a:solidFill>
                  <a:srgbClr val="181818"/>
                </a:solidFill>
                <a:ea typeface="Calibri"/>
              </a:rPr>
              <a:t/>
            </a:r>
            <a:br>
              <a:rPr lang="ru-RU" sz="2000" dirty="0" smtClean="0">
                <a:solidFill>
                  <a:srgbClr val="181818"/>
                </a:solidFill>
                <a:ea typeface="Calibri"/>
              </a:rPr>
            </a:br>
            <a:r>
              <a:rPr lang="ru-RU" sz="2000" dirty="0" smtClean="0">
                <a:solidFill>
                  <a:srgbClr val="181818"/>
                </a:solidFill>
                <a:ea typeface="Calibri"/>
              </a:rPr>
              <a:t>и </a:t>
            </a:r>
            <a:r>
              <a:rPr lang="ru-RU" sz="2000" dirty="0">
                <a:solidFill>
                  <a:srgbClr val="181818"/>
                </a:solidFill>
                <a:ea typeface="Calibri"/>
              </a:rPr>
              <a:t>печатями в учебном офисе факультета (отделения</a:t>
            </a:r>
            <a:r>
              <a:rPr lang="ru-RU" sz="2000" dirty="0" smtClean="0">
                <a:solidFill>
                  <a:srgbClr val="181818"/>
                </a:solidFill>
                <a:ea typeface="Calibri"/>
              </a:rPr>
              <a:t>)</a:t>
            </a:r>
            <a:r>
              <a:rPr lang="ru-RU" sz="2000" dirty="0">
                <a:solidFill>
                  <a:srgbClr val="181818"/>
                </a:solidFill>
                <a:ea typeface="Calibri"/>
              </a:rPr>
              <a:t>;</a:t>
            </a:r>
            <a:r>
              <a:rPr lang="ru-RU" sz="2000" dirty="0" smtClean="0">
                <a:solidFill>
                  <a:srgbClr val="181818"/>
                </a:solidFill>
                <a:ea typeface="Calibri"/>
              </a:rPr>
              <a:t> </a:t>
            </a:r>
            <a:endParaRPr lang="ru-RU" sz="2000" dirty="0">
              <a:solidFill>
                <a:srgbClr val="181818"/>
              </a:solidFill>
              <a:ea typeface="Calibri"/>
            </a:endParaRPr>
          </a:p>
          <a:p>
            <a:pPr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181818"/>
                </a:solidFill>
                <a:ea typeface="Calibri"/>
              </a:rPr>
              <a:t>заверенная </a:t>
            </a:r>
            <a:r>
              <a:rPr lang="ru-RU" sz="2000" b="1" dirty="0" smtClean="0">
                <a:solidFill>
                  <a:srgbClr val="181818"/>
                </a:solidFill>
                <a:ea typeface="Calibri"/>
              </a:rPr>
              <a:t>характеристика</a:t>
            </a:r>
            <a:r>
              <a:rPr lang="ru-RU" sz="2000" dirty="0" smtClean="0">
                <a:solidFill>
                  <a:srgbClr val="181818"/>
                </a:solidFill>
                <a:ea typeface="Calibri"/>
              </a:rPr>
              <a:t> </a:t>
            </a:r>
            <a:r>
              <a:rPr lang="ru-RU" sz="2000" dirty="0">
                <a:solidFill>
                  <a:srgbClr val="181818"/>
                </a:solidFill>
                <a:ea typeface="Calibri"/>
              </a:rPr>
              <a:t>из деканата с печатью </a:t>
            </a:r>
            <a:r>
              <a:rPr lang="ru-RU" sz="2000" dirty="0" smtClean="0">
                <a:solidFill>
                  <a:srgbClr val="181818"/>
                </a:solidFill>
                <a:ea typeface="Calibri"/>
              </a:rPr>
              <a:t>в 2 экземплярах; </a:t>
            </a:r>
            <a:endParaRPr lang="ru-RU" sz="2000" dirty="0">
              <a:solidFill>
                <a:srgbClr val="181818"/>
              </a:solidFill>
              <a:ea typeface="Calibri"/>
            </a:endParaRPr>
          </a:p>
          <a:p>
            <a:pPr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181818"/>
                </a:solidFill>
                <a:ea typeface="Calibri"/>
              </a:rPr>
              <a:t>шесть </a:t>
            </a:r>
            <a:r>
              <a:rPr lang="ru-RU" sz="2000" b="1" dirty="0" smtClean="0">
                <a:solidFill>
                  <a:srgbClr val="181818"/>
                </a:solidFill>
                <a:ea typeface="Calibri"/>
              </a:rPr>
              <a:t>фотографий</a:t>
            </a:r>
            <a:r>
              <a:rPr lang="ru-RU" sz="2000" dirty="0" smtClean="0">
                <a:solidFill>
                  <a:srgbClr val="181818"/>
                </a:solidFill>
                <a:ea typeface="Calibri"/>
              </a:rPr>
              <a:t> </a:t>
            </a:r>
            <a:r>
              <a:rPr lang="ru-RU" sz="2000" dirty="0">
                <a:solidFill>
                  <a:srgbClr val="181818"/>
                </a:solidFill>
                <a:ea typeface="Calibri"/>
              </a:rPr>
              <a:t>размером </a:t>
            </a:r>
            <a:r>
              <a:rPr lang="ru-RU" sz="2000" dirty="0" smtClean="0">
                <a:solidFill>
                  <a:srgbClr val="181818"/>
                </a:solidFill>
                <a:ea typeface="Calibri"/>
              </a:rPr>
              <a:t>4,5x6 </a:t>
            </a:r>
            <a:r>
              <a:rPr lang="ru-RU" sz="2000" dirty="0">
                <a:solidFill>
                  <a:srgbClr val="181818"/>
                </a:solidFill>
                <a:ea typeface="Calibri"/>
              </a:rPr>
              <a:t>см. на матовой бумаге (аккуратная причёска, без головного убора, тёмный костюм, светлая однотонная рубашка, однотонный галстук). </a:t>
            </a:r>
          </a:p>
          <a:p>
            <a:pPr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spc="-60" dirty="0">
                <a:solidFill>
                  <a:srgbClr val="181818"/>
                </a:solidFill>
                <a:ea typeface="Calibri"/>
              </a:rPr>
              <a:t>согласие на обработку персональных данных </a:t>
            </a:r>
            <a:r>
              <a:rPr lang="ru-RU" sz="2000" spc="-60" dirty="0">
                <a:solidFill>
                  <a:srgbClr val="181818"/>
                </a:solidFill>
                <a:ea typeface="Calibri"/>
              </a:rPr>
              <a:t>(заполняется в Военном учебном центре);</a:t>
            </a:r>
          </a:p>
          <a:p>
            <a:pPr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181818"/>
                </a:solidFill>
                <a:ea typeface="Calibri"/>
              </a:rPr>
              <a:t>документы, </a:t>
            </a:r>
            <a:r>
              <a:rPr lang="ru-RU" sz="2000" dirty="0">
                <a:solidFill>
                  <a:srgbClr val="181818"/>
                </a:solidFill>
                <a:ea typeface="Calibri"/>
              </a:rPr>
              <a:t>предоставляющие </a:t>
            </a:r>
            <a:r>
              <a:rPr lang="ru-RU" sz="2000" b="1" dirty="0">
                <a:solidFill>
                  <a:srgbClr val="181818"/>
                </a:solidFill>
                <a:ea typeface="Calibri"/>
              </a:rPr>
              <a:t>преимущественное право </a:t>
            </a:r>
            <a:r>
              <a:rPr lang="ru-RU" sz="2000" dirty="0">
                <a:solidFill>
                  <a:srgbClr val="181818"/>
                </a:solidFill>
                <a:ea typeface="Calibri"/>
              </a:rPr>
              <a:t>для допуска к военной подготовке в Военном учебном центре</a:t>
            </a:r>
            <a:r>
              <a:rPr lang="ru-RU" sz="2000" dirty="0" smtClean="0">
                <a:solidFill>
                  <a:srgbClr val="181818"/>
                </a:solidFill>
                <a:ea typeface="Calibri"/>
              </a:rPr>
              <a:t>;</a:t>
            </a:r>
          </a:p>
          <a:p>
            <a:pPr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 smtClean="0"/>
              <a:t>справку </a:t>
            </a:r>
            <a:r>
              <a:rPr lang="ru-RU" sz="2000" b="1" dirty="0"/>
              <a:t>об отсутствии (наличии) </a:t>
            </a:r>
            <a:r>
              <a:rPr lang="ru-RU" sz="2000" b="1" dirty="0" smtClean="0"/>
              <a:t>судимости</a:t>
            </a:r>
            <a:r>
              <a:rPr lang="ru-RU" sz="2000" dirty="0">
                <a:solidFill>
                  <a:srgbClr val="181818"/>
                </a:solidFill>
              </a:rPr>
              <a:t>;</a:t>
            </a:r>
            <a:endParaRPr lang="ru-RU" sz="2000" dirty="0">
              <a:ea typeface="Calibri"/>
            </a:endParaRPr>
          </a:p>
          <a:p>
            <a:pPr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181818"/>
                </a:solidFill>
                <a:ea typeface="Times New Roman"/>
              </a:rPr>
              <a:t>картонную папку (скоросшиватель) </a:t>
            </a:r>
            <a:r>
              <a:rPr lang="ru-RU" sz="2000" dirty="0">
                <a:solidFill>
                  <a:srgbClr val="181818"/>
                </a:solidFill>
                <a:ea typeface="Times New Roman"/>
              </a:rPr>
              <a:t>для формирования личного дела.</a:t>
            </a:r>
            <a:endParaRPr lang="ru-RU" sz="2000" dirty="0">
              <a:ea typeface="Calibri"/>
            </a:endParaRPr>
          </a:p>
          <a:p>
            <a:pPr indent="270510"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ea typeface="Times New Roman"/>
              </a:rPr>
              <a:t>Для проверки подлинности данных вместе с </a:t>
            </a:r>
            <a:r>
              <a:rPr lang="ru-RU" sz="2000" b="1" dirty="0">
                <a:solidFill>
                  <a:srgbClr val="FF0000"/>
                </a:solidFill>
                <a:ea typeface="Times New Roman"/>
              </a:rPr>
              <a:t>перечисленными ксерокопиями документов представляются </a:t>
            </a:r>
            <a:r>
              <a:rPr lang="ru-RU" sz="2000" b="1" dirty="0" smtClean="0">
                <a:solidFill>
                  <a:srgbClr val="FF0000"/>
                </a:solidFill>
                <a:ea typeface="Times New Roman"/>
              </a:rPr>
              <a:t>оригиналы </a:t>
            </a:r>
            <a:r>
              <a:rPr lang="ru-RU" sz="2000" b="1" dirty="0">
                <a:solidFill>
                  <a:srgbClr val="FF0000"/>
                </a:solidFill>
                <a:ea typeface="Times New Roman"/>
              </a:rPr>
              <a:t>документов</a:t>
            </a:r>
            <a:r>
              <a:rPr lang="ru-RU" sz="2000" b="1" dirty="0" smtClean="0">
                <a:solidFill>
                  <a:srgbClr val="FF0000"/>
                </a:solidFill>
                <a:ea typeface="Times New Roman"/>
              </a:rPr>
              <a:t>.</a:t>
            </a:r>
            <a:endParaRPr lang="ru-RU" sz="2000" b="1" dirty="0">
              <a:solidFill>
                <a:srgbClr val="FF0000"/>
              </a:solidFill>
              <a:ea typeface="Times New Roman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4260280" y="936104"/>
            <a:ext cx="3599432" cy="432048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indent="358775" algn="just">
              <a:lnSpc>
                <a:spcPct val="95000"/>
              </a:lnSpc>
              <a:buFont typeface="Arial" panose="020B0604020202020204" pitchFamily="34" charset="0"/>
              <a:buNone/>
              <a:defRPr sz="2100" b="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indent="0"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заявлений</a:t>
            </a:r>
          </a:p>
          <a:p>
            <a:pPr indent="0" algn="ctr"/>
            <a:endParaRPr lang="ru-RU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0876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6172</TotalTime>
  <Words>1442</Words>
  <Application>Microsoft Office PowerPoint</Application>
  <PresentationFormat>Широкоэкранный</PresentationFormat>
  <Paragraphs>248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Andale Sans UI</vt:lpstr>
      <vt:lpstr>Arial</vt:lpstr>
      <vt:lpstr>Calibri</vt:lpstr>
      <vt:lpstr>Garamond</vt:lpstr>
      <vt:lpstr>Symbol</vt:lpstr>
      <vt:lpstr>Times New Roman</vt:lpstr>
      <vt:lpstr>Times New Roman Cyr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123321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№ 7  Боевая готовность военнослужащего</dc:title>
  <dc:creator>Россиянин</dc:creator>
  <cp:lastModifiedBy>Юрий</cp:lastModifiedBy>
  <cp:revision>450</cp:revision>
  <dcterms:created xsi:type="dcterms:W3CDTF">2006-07-29T14:13:10Z</dcterms:created>
  <dcterms:modified xsi:type="dcterms:W3CDTF">2023-02-12T01:53:26Z</dcterms:modified>
</cp:coreProperties>
</file>