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57" r:id="rId5"/>
    <p:sldId id="261" r:id="rId6"/>
    <p:sldId id="300" r:id="rId7"/>
    <p:sldId id="301" r:id="rId8"/>
    <p:sldId id="29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4660"/>
  </p:normalViewPr>
  <p:slideViewPr>
    <p:cSldViewPr snapToGrid="0">
      <p:cViewPr>
        <p:scale>
          <a:sx n="79" d="100"/>
          <a:sy n="79" d="100"/>
        </p:scale>
        <p:origin x="-72" y="-696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4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985" y="2327275"/>
            <a:ext cx="11376660" cy="4107815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chemeClr val="accent2">
                    <a:lumMod val="50000"/>
                  </a:schemeClr>
                </a:solidFill>
              </a:rPr>
              <a:t>Церемония награждения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8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студентов и ППС,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выполнивших нормативы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ВФСК «Готов к труду и обороне»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170" y="334010"/>
            <a:ext cx="1713865" cy="146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816610"/>
            <a:ext cx="7557770" cy="19634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" y="2004060"/>
            <a:ext cx="11522710" cy="469392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4000" dirty="0"/>
              <a:t>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  <a:t>Организаторы: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  <a:t>*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Кафедра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физической культуры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 спорта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*Студенческий спортивный центр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Администрация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служба проректора по ВРи СО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*Центр тестирования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 выполнению видов испытаний (тестов) нормативов ВФСК ГТО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г. Благовещенска 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" y="173990"/>
            <a:ext cx="7557770" cy="1963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536" y="57291"/>
            <a:ext cx="2291643" cy="19633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5623560"/>
            <a:ext cx="6343650" cy="9480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1498600" y="78740"/>
            <a:ext cx="6292215" cy="1334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Тестовые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испытания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65" y="4587240"/>
            <a:ext cx="3963035" cy="10363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" y="2562860"/>
            <a:ext cx="5812155" cy="777875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95" y="3590290"/>
            <a:ext cx="5309870" cy="992505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050" y="1644650"/>
            <a:ext cx="8895715" cy="843280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40" y="3641725"/>
            <a:ext cx="4128135" cy="1012825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2910" y="1057275"/>
            <a:ext cx="2777490" cy="424180"/>
          </a:xfrm>
        </p:spPr>
        <p:txBody>
          <a:bodyPr>
            <a:normAutofit fontScale="47500" lnSpcReduction="10000"/>
          </a:bodyPr>
          <a:lstStyle/>
          <a:p>
            <a:r>
              <a:rPr lang="ru-RU" sz="4000" b="1" u="sng" dirty="0">
                <a:solidFill>
                  <a:schemeClr val="accent2">
                    <a:lumMod val="50000"/>
                  </a:schemeClr>
                </a:solidFill>
              </a:rPr>
              <a:t>Б</a:t>
            </a:r>
            <a:r>
              <a:rPr lang="ru-RU" sz="4800" b="1" u="sng" dirty="0">
                <a:solidFill>
                  <a:schemeClr val="accent2">
                    <a:lumMod val="50000"/>
                  </a:schemeClr>
                </a:solidFill>
              </a:rPr>
              <a:t>ег  на 60 метров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31" b="7194"/>
          <a:stretch>
            <a:fillRect/>
          </a:stretch>
        </p:blipFill>
        <p:spPr bwMode="auto">
          <a:xfrm>
            <a:off x="5997575" y="1008380"/>
            <a:ext cx="857250" cy="624205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085" y="4490720"/>
            <a:ext cx="5210810" cy="917575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/>
        </p:nvSpPr>
        <p:spPr>
          <a:xfrm>
            <a:off x="1165860" y="1071245"/>
            <a:ext cx="3895090" cy="4984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Бег на 2000, 3000 метров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 rotWithShape="1">
          <a:blip r:embed="rId10"/>
          <a:srcRect r="89104"/>
          <a:stretch>
            <a:fillRect/>
          </a:stretch>
        </p:blipFill>
        <p:spPr bwMode="auto">
          <a:xfrm>
            <a:off x="904240" y="969645"/>
            <a:ext cx="685165" cy="600075"/>
          </a:xfrm>
          <a:prstGeom prst="roundRect">
            <a:avLst/>
          </a:prstGeom>
          <a:ln>
            <a:noFill/>
          </a:ln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2910" y="2846070"/>
            <a:ext cx="3355340" cy="668020"/>
          </a:xfrm>
          <a:prstGeom prst="rect">
            <a:avLst/>
          </a:prstGeom>
        </p:spPr>
      </p:pic>
      <p:pic>
        <p:nvPicPr>
          <p:cNvPr id="17" name="Рисунок 6"/>
          <p:cNvPicPr>
            <a:picLocks noGrp="1" noChangeAspect="1"/>
          </p:cNvPicPr>
          <p:nvPr>
            <p:ph sz="half" idx="2"/>
          </p:nvPr>
        </p:nvPicPr>
        <p:blipFill>
          <a:blip r:embed="rId12"/>
          <a:stretch>
            <a:fillRect/>
          </a:stretch>
        </p:blipFill>
        <p:spPr>
          <a:xfrm>
            <a:off x="9030970" y="5942965"/>
            <a:ext cx="3161030" cy="825500"/>
          </a:xfrm>
          <a:prstGeom prst="rect">
            <a:avLst/>
          </a:prstGeom>
        </p:spPr>
      </p:pic>
      <p:pic>
        <p:nvPicPr>
          <p:cNvPr id="18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9065" y="189230"/>
            <a:ext cx="1610995" cy="13804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0" y="257175"/>
            <a:ext cx="961898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ym typeface="+mn-ea"/>
              </a:rPr>
              <a:t>в Фестивале приняли участие </a:t>
            </a:r>
          </a:p>
          <a:p>
            <a:pPr algn="ctr"/>
            <a:r>
              <a:rPr lang="ru-RU" sz="2800" b="1" dirty="0" smtClean="0">
                <a:sym typeface="+mn-ea"/>
              </a:rPr>
              <a:t>58 </a:t>
            </a:r>
            <a:r>
              <a:rPr lang="ru-RU" sz="2800" b="1" dirty="0">
                <a:sym typeface="+mn-ea"/>
              </a:rPr>
              <a:t>студента + 1 преподаватель, из них:</a:t>
            </a:r>
            <a:endParaRPr lang="ru-RU" altLang="en-US" sz="2800" dirty="0"/>
          </a:p>
          <a:p>
            <a:pPr algn="ctr"/>
            <a:r>
              <a:rPr lang="ru-RU" altLang="en-US" sz="2800" b="1" dirty="0"/>
              <a:t>выполнили нормативы  с получением значков </a:t>
            </a:r>
          </a:p>
          <a:p>
            <a:pPr algn="ctr"/>
            <a:r>
              <a:rPr lang="ru-RU" altLang="en-US" sz="2800" b="1" dirty="0">
                <a:sym typeface="+mn-ea"/>
              </a:rPr>
              <a:t>ВФСК «ГТО»</a:t>
            </a:r>
            <a:r>
              <a:rPr lang="ru-RU" altLang="en-US" sz="2800" b="1" dirty="0"/>
              <a:t> </a:t>
            </a:r>
            <a:r>
              <a:rPr lang="ru-RU" altLang="en-US" sz="3200" b="1" dirty="0"/>
              <a:t>44 студента+1 преподаватель</a:t>
            </a:r>
          </a:p>
        </p:txBody>
      </p:sp>
      <p:pic>
        <p:nvPicPr>
          <p:cNvPr id="12" name="Рисунок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27160" y="544830"/>
            <a:ext cx="2957830" cy="130111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6423079"/>
              </p:ext>
            </p:extLst>
          </p:nvPr>
        </p:nvGraphicFramePr>
        <p:xfrm>
          <a:off x="168443" y="2217822"/>
          <a:ext cx="10443413" cy="3997159"/>
        </p:xfrm>
        <a:graphic>
          <a:graphicData uri="http://schemas.openxmlformats.org/drawingml/2006/table">
            <a:tbl>
              <a:tblPr firstRow="1" firstCol="1" bandRow="1"/>
              <a:tblGrid>
                <a:gridCol w="1646187"/>
                <a:gridCol w="998721"/>
                <a:gridCol w="1421765"/>
                <a:gridCol w="1179095"/>
                <a:gridCol w="1275347"/>
                <a:gridCol w="1251285"/>
                <a:gridCol w="1299410"/>
                <a:gridCol w="1371603"/>
              </a:tblGrid>
              <a:tr h="3160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факультет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юноши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девушки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золото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серебро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бронза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золото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серебро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бронза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ФЭФ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ФСиП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ФАЭ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ФВМЗ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ЭЭФ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ФМСХ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ТФ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5" marR="48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023" y="529449"/>
            <a:ext cx="4199164" cy="6237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160" y="3470275"/>
            <a:ext cx="3932555" cy="2696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" y="3077700"/>
            <a:ext cx="3017716" cy="3780446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0" y="0"/>
            <a:ext cx="7371715" cy="4359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Гордость Университета-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Шарвадзе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Р.Л.,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декан ФВМЗ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золотой знак отличия</a:t>
            </a:r>
          </a:p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в выполнении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нормативов 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sym typeface="+mn-ea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ВФСК «ГТО»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0" y="2020570"/>
            <a:ext cx="11115675" cy="44538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en-US" sz="4800" dirty="0"/>
              <a:t>Награждение </a:t>
            </a:r>
          </a:p>
          <a:p>
            <a:pPr marL="0" indent="0" algn="ctr">
              <a:buNone/>
            </a:pPr>
            <a:r>
              <a:rPr lang="ru-RU" altLang="en-US" sz="4800" dirty="0"/>
              <a:t>победителей студенческой </a:t>
            </a:r>
            <a:r>
              <a:rPr lang="ru-RU" altLang="en-US" sz="4800" dirty="0">
                <a:sym typeface="+mn-ea"/>
              </a:rPr>
              <a:t>Спартакиады  Дальневосточного ГАУ </a:t>
            </a:r>
          </a:p>
          <a:p>
            <a:pPr marL="0" indent="0" algn="ctr">
              <a:buNone/>
            </a:pPr>
            <a:r>
              <a:rPr lang="ru-RU" altLang="en-US" sz="4800" dirty="0"/>
              <a:t>в общекомандном зачете</a:t>
            </a:r>
          </a:p>
          <a:p>
            <a:pPr marL="0" indent="0" algn="ctr">
              <a:buNone/>
            </a:pPr>
            <a:r>
              <a:rPr lang="ru-RU" altLang="en-US" sz="4800" dirty="0">
                <a:sym typeface="+mn-ea"/>
              </a:rPr>
              <a:t>2021-2022 </a:t>
            </a:r>
            <a:r>
              <a:rPr lang="ru-RU" altLang="en-US" sz="4800" dirty="0" err="1">
                <a:sym typeface="+mn-ea"/>
              </a:rPr>
              <a:t>уч.г</a:t>
            </a:r>
            <a:r>
              <a:rPr lang="ru-RU" altLang="en-US" sz="4800" dirty="0">
                <a:sym typeface="+mn-ea"/>
              </a:rPr>
              <a:t>.</a:t>
            </a:r>
            <a:r>
              <a:rPr lang="ru-RU" altLang="en-US" sz="4800" dirty="0"/>
              <a:t> 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4915" y="162560"/>
            <a:ext cx="7115810" cy="1858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0" y="401320"/>
            <a:ext cx="1610995" cy="13804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32940" cy="1320800"/>
          </a:xfrm>
        </p:spPr>
        <p:txBody>
          <a:bodyPr>
            <a:noAutofit/>
          </a:bodyPr>
          <a:lstStyle/>
          <a:p>
            <a:pPr marL="0" indent="0" algn="ctr"/>
            <a:r>
              <a:rPr lang="ru-RU" altLang="en-US" sz="3200" b="1" dirty="0" smtClean="0">
                <a:solidFill>
                  <a:schemeClr val="tx1"/>
                </a:solidFill>
                <a:sym typeface="+mn-ea"/>
              </a:rPr>
              <a:t>Итоги Спартакиады  </a:t>
            </a:r>
            <a:r>
              <a:rPr lang="ru-RU" altLang="en-US" sz="3200" b="1" dirty="0">
                <a:solidFill>
                  <a:schemeClr val="tx1"/>
                </a:solidFill>
                <a:sym typeface="+mn-ea"/>
              </a:rPr>
              <a:t>Дальневосточного ГАУ </a:t>
            </a:r>
            <a:br>
              <a:rPr lang="ru-RU" altLang="en-US" sz="3200" b="1" dirty="0">
                <a:solidFill>
                  <a:schemeClr val="tx1"/>
                </a:solidFill>
                <a:sym typeface="+mn-ea"/>
              </a:rPr>
            </a:br>
            <a:r>
              <a:rPr lang="ru-RU" altLang="en-US" sz="3200" b="1" dirty="0">
                <a:solidFill>
                  <a:schemeClr val="tx1"/>
                </a:solidFill>
              </a:rPr>
              <a:t>в общекомандном </a:t>
            </a:r>
            <a:r>
              <a:rPr lang="ru-RU" altLang="en-US" sz="3200" b="1" dirty="0" smtClean="0">
                <a:solidFill>
                  <a:schemeClr val="tx1"/>
                </a:solidFill>
              </a:rPr>
              <a:t>зачете </a:t>
            </a:r>
            <a:r>
              <a:rPr lang="ru-RU" altLang="en-US" sz="3200" b="1" dirty="0" smtClean="0">
                <a:solidFill>
                  <a:schemeClr val="tx1"/>
                </a:solidFill>
                <a:sym typeface="+mn-ea"/>
              </a:rPr>
              <a:t>2021-2022 </a:t>
            </a:r>
            <a:r>
              <a:rPr lang="ru-RU" altLang="en-US" sz="3200" b="1" dirty="0" err="1">
                <a:solidFill>
                  <a:schemeClr val="tx1"/>
                </a:solidFill>
                <a:sym typeface="+mn-ea"/>
              </a:rPr>
              <a:t>уч.г</a:t>
            </a:r>
            <a:r>
              <a:rPr lang="ru-RU" altLang="en-US" sz="3200" b="1" dirty="0">
                <a:solidFill>
                  <a:schemeClr val="tx1"/>
                </a:solidFill>
                <a:sym typeface="+mn-ea"/>
              </a:rPr>
              <a:t>.</a:t>
            </a:r>
            <a:r>
              <a:rPr lang="ru-RU" altLang="en-US" sz="3200" b="1" dirty="0">
                <a:solidFill>
                  <a:schemeClr val="tx1"/>
                </a:solidFill>
              </a:rPr>
              <a:t>  </a:t>
            </a:r>
            <a:r>
              <a:rPr lang="ru-RU" altLang="en-US" sz="3200" b="1" dirty="0"/>
              <a:t/>
            </a:r>
            <a:br>
              <a:rPr lang="ru-RU" altLang="en-US" sz="3200" b="1" dirty="0"/>
            </a:b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7522185"/>
              </p:ext>
            </p:extLst>
          </p:nvPr>
        </p:nvGraphicFramePr>
        <p:xfrm>
          <a:off x="637673" y="2021302"/>
          <a:ext cx="9120105" cy="4138803"/>
        </p:xfrm>
        <a:graphic>
          <a:graphicData uri="http://schemas.openxmlformats.org/drawingml/2006/table">
            <a:tbl>
              <a:tblPr firstRow="1" firstCol="1" bandRow="1"/>
              <a:tblGrid>
                <a:gridCol w="1918481"/>
                <a:gridCol w="2681434"/>
                <a:gridCol w="2289866"/>
                <a:gridCol w="2230324"/>
              </a:tblGrid>
              <a:tr h="4408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Юноши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Девушки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ЭЭФ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ФВМЗ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ФМСХ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ФАЭ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ФСиП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 место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ФЭФ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ФАЭ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 место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ТФ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ФСПО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 место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ФСиП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ФВМЗ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 место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ЭЭФ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ФЭФ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 место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ФСПО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 место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ТФ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1" marR="49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923" y="625642"/>
            <a:ext cx="1628256" cy="13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2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2825"/>
            <a:ext cx="12208510" cy="4575810"/>
          </a:xfrm>
        </p:spPr>
        <p:txBody>
          <a:bodyPr/>
          <a:lstStyle/>
          <a:p>
            <a:pPr algn="l"/>
            <a:r>
              <a:rPr lang="ru-RU" sz="8800" dirty="0">
                <a:solidFill>
                  <a:schemeClr val="accent2">
                    <a:lumMod val="50000"/>
                  </a:schemeClr>
                </a:solidFill>
              </a:rPr>
              <a:t>       Церемония     </a:t>
            </a:r>
            <a:br>
              <a:rPr lang="ru-RU" sz="8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800" dirty="0">
                <a:solidFill>
                  <a:schemeClr val="accent2">
                    <a:lumMod val="50000"/>
                  </a:schemeClr>
                </a:solidFill>
              </a:rPr>
              <a:t>     награждения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студентов и ППС,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выполнивших 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нормативы ВФСК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«Готов к труду и обороне»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830" y="407035"/>
            <a:ext cx="1713230" cy="146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5" y="57150"/>
            <a:ext cx="7557770" cy="19634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185</Words>
  <Application>Microsoft Office PowerPoint</Application>
  <PresentationFormat>Произвольный</PresentationFormat>
  <Paragraphs>120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Церемония награждения студентов и ППС, выполнивших нормативы  ВФСК «Готов к труду и обороне» </vt:lpstr>
      <vt:lpstr>              Организаторы: *Кафедра физической культуры и спорта *Студенческий спортивный центр  * Администрация и служба проректора по ВРи СО  *Центр тестирования по выполнению видов испытаний (тестов) нормативов ВФСК ГТО  г. Благовещенска    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Спартакиады  Дальневосточного ГАУ  в общекомандном зачете 2021-2022 уч.г.   </vt:lpstr>
      <vt:lpstr>       Церемония           награждения студентов и ППС, выполнивших             нормативы ВФСК     «Готов к труду и обороне»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по сдаче нормативов  ВФСК «Готов к труду и обороне» среди студентов и ППС  Дальневосточного ГАУ</dc:title>
  <dc:creator>Юлия</dc:creator>
  <cp:lastModifiedBy>user</cp:lastModifiedBy>
  <cp:revision>148</cp:revision>
  <dcterms:created xsi:type="dcterms:W3CDTF">2021-11-12T12:28:00Z</dcterms:created>
  <dcterms:modified xsi:type="dcterms:W3CDTF">2022-05-18T02:51:19Z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C03EBC534AC34A74A5D2A3E40501299D</vt:lpwstr>
  </property>
  <property fmtid="{D5CDD505-2E9C-101B-9397-08002B2CF9AE}" pid="3" name="KSOProductBuildVer">
    <vt:lpwstr>1049-11.2.0.11130</vt:lpwstr>
  </property>
</Properties>
</file>