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301" r:id="rId3"/>
    <p:sldId id="439" r:id="rId4"/>
    <p:sldId id="564" r:id="rId5"/>
    <p:sldId id="561" r:id="rId6"/>
    <p:sldId id="562" r:id="rId7"/>
    <p:sldId id="553" r:id="rId8"/>
    <p:sldId id="554" r:id="rId9"/>
    <p:sldId id="558" r:id="rId10"/>
    <p:sldId id="570" r:id="rId11"/>
    <p:sldId id="571" r:id="rId12"/>
    <p:sldId id="578" r:id="rId13"/>
    <p:sldId id="574" r:id="rId14"/>
    <p:sldId id="576" r:id="rId15"/>
    <p:sldId id="566" r:id="rId16"/>
    <p:sldId id="567" r:id="rId17"/>
    <p:sldId id="572" r:id="rId18"/>
    <p:sldId id="573" r:id="rId19"/>
    <p:sldId id="568" r:id="rId20"/>
    <p:sldId id="569" r:id="rId21"/>
    <p:sldId id="563" r:id="rId22"/>
    <p:sldId id="577" r:id="rId23"/>
    <p:sldId id="300" r:id="rId24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6" userDrawn="1">
          <p15:clr>
            <a:srgbClr val="A4A3A4"/>
          </p15:clr>
        </p15:guide>
        <p15:guide id="2" pos="347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96A8D9"/>
    <a:srgbClr val="C9C9C9"/>
    <a:srgbClr val="F5B093"/>
    <a:srgbClr val="BFDEFF"/>
    <a:srgbClr val="C3D2FF"/>
    <a:srgbClr val="FFF09D"/>
    <a:srgbClr val="E6E6E6"/>
    <a:srgbClr val="FFC9B0"/>
    <a:srgbClr val="CED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54" autoAdjust="0"/>
    <p:restoredTop sz="86387" autoAdjust="0"/>
  </p:normalViewPr>
  <p:slideViewPr>
    <p:cSldViewPr snapToGrid="0">
      <p:cViewPr varScale="1">
        <p:scale>
          <a:sx n="78" d="100"/>
          <a:sy n="78" d="100"/>
        </p:scale>
        <p:origin x="786" y="84"/>
      </p:cViewPr>
      <p:guideLst>
        <p:guide orient="horz" pos="4156"/>
        <p:guide pos="34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B0529C-F56D-4B2D-A35C-19DB45E4EF42}" type="doc">
      <dgm:prSet loTypeId="urn:microsoft.com/office/officeart/2005/8/layout/vList5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7EF6752-13F9-4825-B23F-AB7C70062AE4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1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Селекционно</a:t>
          </a:r>
          <a:r>
            <a: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-семеноводческий центр</a:t>
          </a:r>
        </a:p>
      </dgm:t>
    </dgm:pt>
    <dgm:pt modelId="{9670E85D-F330-4E4B-AAC5-F196F6AAC946}" type="parTrans" cxnId="{90246E53-54C3-4886-B5FB-4C29DAADD724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87D293-B870-4F3D-8FCD-2EADB784298F}" type="sibTrans" cxnId="{90246E53-54C3-4886-B5FB-4C29DAADD724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CB40B3-FBE7-40A3-AE99-FD0E499311E7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75000"/>
              <a:alpha val="90000"/>
            </a:schemeClr>
          </a:solidFill>
        </a:ln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Лаборатория селекции</a:t>
          </a:r>
        </a:p>
      </dgm:t>
    </dgm:pt>
    <dgm:pt modelId="{7B208D74-3FAF-445B-BCF8-3E987B917692}" type="parTrans" cxnId="{E7ACD6B2-81FB-4C63-B1FE-4BFB203B7F0F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988713-9C12-433E-9E0F-DEE3A265CAC1}" type="sibTrans" cxnId="{E7ACD6B2-81FB-4C63-B1FE-4BFB203B7F0F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8055EC-B99C-4DB9-820B-45CB45FA9A43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75000"/>
              <a:alpha val="90000"/>
            </a:schemeClr>
          </a:solidFill>
        </a:ln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Отдел первичного семеноводства</a:t>
          </a:r>
        </a:p>
      </dgm:t>
    </dgm:pt>
    <dgm:pt modelId="{32B3331E-5A01-40C8-A5D9-A245300B5614}" type="parTrans" cxnId="{16152C3C-5416-4B26-A6B4-359D85A8CC38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04825B-72A2-4B3B-A106-6A345DEE1AC7}" type="sibTrans" cxnId="{16152C3C-5416-4B26-A6B4-359D85A8CC38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8159CE-02CA-4FA3-814E-8ED3CB686CBC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Агротехнологический центр</a:t>
          </a:r>
        </a:p>
      </dgm:t>
    </dgm:pt>
    <dgm:pt modelId="{9AA84F4A-3895-4F4C-95D4-CC333ECBCD3F}" type="parTrans" cxnId="{BED0F179-1AC2-426B-B01D-297E2962BD60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3CF174-DB09-4298-A928-14985512F31B}" type="sibTrans" cxnId="{BED0F179-1AC2-426B-B01D-297E2962BD60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9EEE9D-78FA-4F40-92D1-228F12A0AE01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75000"/>
              <a:alpha val="90000"/>
            </a:schemeClr>
          </a:solidFill>
        </a:ln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Лаборатория земледелия, агрохимии и защиты растений</a:t>
          </a:r>
        </a:p>
      </dgm:t>
    </dgm:pt>
    <dgm:pt modelId="{EFAF1EFE-2225-43F0-B8AA-5D50A245CFD0}" type="parTrans" cxnId="{5CB2C27D-8D30-427C-AFD5-9D0F0E04B706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38DCE9-AAE9-479A-A3CA-7322FEEF6BE2}" type="sibTrans" cxnId="{5CB2C27D-8D30-427C-AFD5-9D0F0E04B706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4C3067-7DFD-4AE5-8C86-3F057A82A185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75000"/>
              <a:alpha val="90000"/>
            </a:schemeClr>
          </a:solidFill>
        </a:ln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Группа экономических исследований в АПК</a:t>
          </a:r>
        </a:p>
      </dgm:t>
    </dgm:pt>
    <dgm:pt modelId="{DFEC111C-3281-4E1E-8841-65829B3AA9B7}" type="parTrans" cxnId="{9545FD46-2CE4-4575-A553-F2C50E32E199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36DFAC-7B16-4A61-B53A-9614BD6BF7B1}" type="sibTrans" cxnId="{9545FD46-2CE4-4575-A553-F2C50E32E199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712B5E-AFE2-47EA-BBA1-03951FAC97BE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sz="1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Агроинженерный</a:t>
          </a:r>
          <a:r>
            <a: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центр</a:t>
          </a:r>
        </a:p>
      </dgm:t>
    </dgm:pt>
    <dgm:pt modelId="{800C2C15-55EC-4681-BFA5-6D14026791CD}" type="parTrans" cxnId="{AB83EDD6-0310-436D-94E5-4485A57C5BD6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BDAD4E-F362-42AA-B72B-AA656238B315}" type="sibTrans" cxnId="{AB83EDD6-0310-436D-94E5-4485A57C5BD6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563E24-8BD0-4A71-8D28-867448E7C195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75000"/>
              <a:alpha val="90000"/>
            </a:schemeClr>
          </a:solidFill>
        </a:ln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Лаборатория механизации и автоматизации растениеводства</a:t>
          </a:r>
        </a:p>
      </dgm:t>
    </dgm:pt>
    <dgm:pt modelId="{9F858E0C-1400-4F78-BC60-3C31E412F0EF}" type="parTrans" cxnId="{7EA53649-5FE1-439E-B959-5CD7326F735A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442F70-6EF5-4823-BCF3-2CB3D77CDF37}" type="sibTrans" cxnId="{7EA53649-5FE1-439E-B959-5CD7326F735A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EFED5D-39E4-4CF8-9ECC-4BB2C5875AAF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75000"/>
              <a:alpha val="90000"/>
            </a:schemeClr>
          </a:solidFill>
        </a:ln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Отдел экспериментальных машин и технологий</a:t>
          </a:r>
        </a:p>
      </dgm:t>
    </dgm:pt>
    <dgm:pt modelId="{DB573039-96EA-4C7E-AD59-03A8176D5BDB}" type="parTrans" cxnId="{1C9BB21E-BB70-47B7-91CD-8DBC263D6C8A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12C6B8-8A44-472D-909E-D4F54D72D873}" type="sibTrans" cxnId="{1C9BB21E-BB70-47B7-91CD-8DBC263D6C8A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BB8A7C-58FF-41C2-A6AB-E25392944B02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75000"/>
              <a:alpha val="90000"/>
            </a:schemeClr>
          </a:solidFill>
        </a:ln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Лаборатория физиологии и биохимии растений</a:t>
          </a:r>
        </a:p>
      </dgm:t>
    </dgm:pt>
    <dgm:pt modelId="{2890B9BE-6B46-4962-934B-7F0EDF36A122}" type="parTrans" cxnId="{18B8D304-5996-4061-9C06-56EC3C6FBF87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B28285-4C9E-4847-AB17-DDD23A8DEE97}" type="sibTrans" cxnId="{18B8D304-5996-4061-9C06-56EC3C6FBF87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A5D0A2-2D34-4124-A0EE-6894B437774A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75000"/>
              <a:alpha val="90000"/>
            </a:schemeClr>
          </a:solidFill>
        </a:ln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Лаборатория биотехнологии</a:t>
          </a:r>
        </a:p>
      </dgm:t>
    </dgm:pt>
    <dgm:pt modelId="{27CA8290-09F8-4CDC-AC32-508DE63EA630}" type="parTrans" cxnId="{1FACC677-7BEB-481A-AEFD-EA9E61C3DAE3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511E2F-27FB-48A2-A2BC-9D303C770BEC}" type="sibTrans" cxnId="{1FACC677-7BEB-481A-AEFD-EA9E61C3DAE3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F445DC-FD3B-4F66-ABA4-794140B573E7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75000"/>
              <a:alpha val="90000"/>
            </a:schemeClr>
          </a:solidFill>
        </a:ln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Лаборатория переработки сельскохозяйственной продукции и биохимического анализа</a:t>
          </a:r>
        </a:p>
      </dgm:t>
    </dgm:pt>
    <dgm:pt modelId="{262B0700-C2DF-4691-9F67-FCAF49362327}" type="parTrans" cxnId="{62D23E6E-A759-4B97-8F06-DC6806265461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8E635B-48AA-4108-8D47-0823DD93C653}" type="sibTrans" cxnId="{62D23E6E-A759-4B97-8F06-DC6806265461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9DC6A4-3B6B-4191-A090-F4C9E6004708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75000"/>
              <a:alpha val="90000"/>
            </a:schemeClr>
          </a:solidFill>
        </a:ln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Лаборатория биологических исследований</a:t>
          </a:r>
        </a:p>
      </dgm:t>
    </dgm:pt>
    <dgm:pt modelId="{16C589A5-68F8-4B7E-A5F2-4C571D8563E5}" type="parTrans" cxnId="{3EDBB9F9-7847-48DC-9F4F-B25E2BA667FC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AAEFDB-B4E9-430B-9AE1-9EB5B3C5675C}" type="sibTrans" cxnId="{3EDBB9F9-7847-48DC-9F4F-B25E2BA667FC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66B157-7C0B-4904-994E-98C3A19CF136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75000"/>
              <a:alpha val="90000"/>
            </a:schemeClr>
          </a:solidFill>
        </a:ln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Опытно-конструкторская группа</a:t>
          </a:r>
        </a:p>
      </dgm:t>
    </dgm:pt>
    <dgm:pt modelId="{5A29675B-D8F1-47A0-85B1-EA22C28D2CB3}" type="parTrans" cxnId="{15C6024B-3ECB-4569-A288-708643C685CF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4DAE50-4A95-4A09-ABC5-E29D8519156B}" type="sibTrans" cxnId="{15C6024B-3ECB-4569-A288-708643C685CF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FF646F-1B99-4E5E-BABB-21F091AA2BFB}" type="pres">
      <dgm:prSet presAssocID="{B4B0529C-F56D-4B2D-A35C-19DB45E4EF42}" presName="Name0" presStyleCnt="0">
        <dgm:presLayoutVars>
          <dgm:dir/>
          <dgm:animLvl val="lvl"/>
          <dgm:resizeHandles val="exact"/>
        </dgm:presLayoutVars>
      </dgm:prSet>
      <dgm:spPr/>
    </dgm:pt>
    <dgm:pt modelId="{70EDA50D-EA58-40AA-A49D-E542E3D8F589}" type="pres">
      <dgm:prSet presAssocID="{E7EF6752-13F9-4825-B23F-AB7C70062AE4}" presName="linNode" presStyleCnt="0"/>
      <dgm:spPr/>
    </dgm:pt>
    <dgm:pt modelId="{3678CE41-B490-4976-B733-9BD6CC436354}" type="pres">
      <dgm:prSet presAssocID="{E7EF6752-13F9-4825-B23F-AB7C70062AE4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5249C145-80CC-4DBE-B2F0-57CA24ADAE22}" type="pres">
      <dgm:prSet presAssocID="{E7EF6752-13F9-4825-B23F-AB7C70062AE4}" presName="descendantText" presStyleLbl="alignAccFollowNode1" presStyleIdx="0" presStyleCnt="3" custLinFactNeighborX="0" custLinFactNeighborY="-8107">
        <dgm:presLayoutVars>
          <dgm:bulletEnabled val="1"/>
        </dgm:presLayoutVars>
      </dgm:prSet>
      <dgm:spPr/>
    </dgm:pt>
    <dgm:pt modelId="{3A9142B7-2D44-45CB-9188-2A59A9FBC768}" type="pres">
      <dgm:prSet presAssocID="{4387D293-B870-4F3D-8FCD-2EADB784298F}" presName="sp" presStyleCnt="0"/>
      <dgm:spPr/>
    </dgm:pt>
    <dgm:pt modelId="{5D8F7EE1-386B-43FA-9A45-E46A7240D366}" type="pres">
      <dgm:prSet presAssocID="{318159CE-02CA-4FA3-814E-8ED3CB686CBC}" presName="linNode" presStyleCnt="0"/>
      <dgm:spPr/>
    </dgm:pt>
    <dgm:pt modelId="{8B2AB022-F986-4B5D-92EE-68EF122601ED}" type="pres">
      <dgm:prSet presAssocID="{318159CE-02CA-4FA3-814E-8ED3CB686CBC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A7AA06F3-490B-42E2-9FA2-CA0BE2DAF0D3}" type="pres">
      <dgm:prSet presAssocID="{318159CE-02CA-4FA3-814E-8ED3CB686CBC}" presName="descendantText" presStyleLbl="alignAccFollowNode1" presStyleIdx="1" presStyleCnt="3">
        <dgm:presLayoutVars>
          <dgm:bulletEnabled val="1"/>
        </dgm:presLayoutVars>
      </dgm:prSet>
      <dgm:spPr/>
    </dgm:pt>
    <dgm:pt modelId="{B130F71C-0274-4CAF-BB74-8CE36D6AC687}" type="pres">
      <dgm:prSet presAssocID="{C83CF174-DB09-4298-A928-14985512F31B}" presName="sp" presStyleCnt="0"/>
      <dgm:spPr/>
    </dgm:pt>
    <dgm:pt modelId="{4514D686-C3EE-4D72-9719-E677A3930C98}" type="pres">
      <dgm:prSet presAssocID="{2B712B5E-AFE2-47EA-BBA1-03951FAC97BE}" presName="linNode" presStyleCnt="0"/>
      <dgm:spPr/>
    </dgm:pt>
    <dgm:pt modelId="{22F70E8D-C29A-44A7-9A2B-71F3E5B184C1}" type="pres">
      <dgm:prSet presAssocID="{2B712B5E-AFE2-47EA-BBA1-03951FAC97BE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425A0BF3-C672-4ECA-8F8A-76E46EB1C465}" type="pres">
      <dgm:prSet presAssocID="{2B712B5E-AFE2-47EA-BBA1-03951FAC97BE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18B8D304-5996-4061-9C06-56EC3C6FBF87}" srcId="{E7EF6752-13F9-4825-B23F-AB7C70062AE4}" destId="{43BB8A7C-58FF-41C2-A6AB-E25392944B02}" srcOrd="1" destOrd="0" parTransId="{2890B9BE-6B46-4962-934B-7F0EDF36A122}" sibTransId="{70B28285-4C9E-4847-AB17-DDD23A8DEE97}"/>
    <dgm:cxn modelId="{188E8B09-9698-4112-B924-B6AECE173C20}" type="presOf" srcId="{43BB8A7C-58FF-41C2-A6AB-E25392944B02}" destId="{5249C145-80CC-4DBE-B2F0-57CA24ADAE22}" srcOrd="0" destOrd="1" presId="urn:microsoft.com/office/officeart/2005/8/layout/vList5"/>
    <dgm:cxn modelId="{392F9F12-1D14-4ABF-805D-0C8E794787CE}" type="presOf" srcId="{3766B157-7C0B-4904-994E-98C3A19CF136}" destId="{425A0BF3-C672-4ECA-8F8A-76E46EB1C465}" srcOrd="0" destOrd="1" presId="urn:microsoft.com/office/officeart/2005/8/layout/vList5"/>
    <dgm:cxn modelId="{1C9BB21E-BB70-47B7-91CD-8DBC263D6C8A}" srcId="{2B712B5E-AFE2-47EA-BBA1-03951FAC97BE}" destId="{AEEFED5D-39E4-4CF8-9ECC-4BB2C5875AAF}" srcOrd="2" destOrd="0" parTransId="{DB573039-96EA-4C7E-AD59-03A8176D5BDB}" sibTransId="{2F12C6B8-8A44-472D-909E-D4F54D72D873}"/>
    <dgm:cxn modelId="{40AD1E2A-0C63-45B0-89AA-58F3892B0E9C}" type="presOf" srcId="{2B712B5E-AFE2-47EA-BBA1-03951FAC97BE}" destId="{22F70E8D-C29A-44A7-9A2B-71F3E5B184C1}" srcOrd="0" destOrd="0" presId="urn:microsoft.com/office/officeart/2005/8/layout/vList5"/>
    <dgm:cxn modelId="{0F55CF2D-89BF-4E2B-95E6-95220BF15916}" type="presOf" srcId="{318159CE-02CA-4FA3-814E-8ED3CB686CBC}" destId="{8B2AB022-F986-4B5D-92EE-68EF122601ED}" srcOrd="0" destOrd="0" presId="urn:microsoft.com/office/officeart/2005/8/layout/vList5"/>
    <dgm:cxn modelId="{16152C3C-5416-4B26-A6B4-359D85A8CC38}" srcId="{E7EF6752-13F9-4825-B23F-AB7C70062AE4}" destId="{CB8055EC-B99C-4DB9-820B-45CB45FA9A43}" srcOrd="3" destOrd="0" parTransId="{32B3331E-5A01-40C8-A5D9-A245300B5614}" sibTransId="{5004825B-72A2-4B3B-A106-6A345DEE1AC7}"/>
    <dgm:cxn modelId="{34464F64-AD62-4616-8E78-D5B220F271DB}" type="presOf" srcId="{5F9DC6A4-3B6B-4191-A090-F4C9E6004708}" destId="{A7AA06F3-490B-42E2-9FA2-CA0BE2DAF0D3}" srcOrd="0" destOrd="2" presId="urn:microsoft.com/office/officeart/2005/8/layout/vList5"/>
    <dgm:cxn modelId="{9545FD46-2CE4-4575-A553-F2C50E32E199}" srcId="{318159CE-02CA-4FA3-814E-8ED3CB686CBC}" destId="{4B4C3067-7DFD-4AE5-8C86-3F057A82A185}" srcOrd="3" destOrd="0" parTransId="{DFEC111C-3281-4E1E-8841-65829B3AA9B7}" sibTransId="{8A36DFAC-7B16-4A61-B53A-9614BD6BF7B1}"/>
    <dgm:cxn modelId="{7EA53649-5FE1-439E-B959-5CD7326F735A}" srcId="{2B712B5E-AFE2-47EA-BBA1-03951FAC97BE}" destId="{99563E24-8BD0-4A71-8D28-867448E7C195}" srcOrd="0" destOrd="0" parTransId="{9F858E0C-1400-4F78-BC60-3C31E412F0EF}" sibTransId="{41442F70-6EF5-4823-BCF3-2CB3D77CDF37}"/>
    <dgm:cxn modelId="{15C6024B-3ECB-4569-A288-708643C685CF}" srcId="{2B712B5E-AFE2-47EA-BBA1-03951FAC97BE}" destId="{3766B157-7C0B-4904-994E-98C3A19CF136}" srcOrd="1" destOrd="0" parTransId="{5A29675B-D8F1-47A0-85B1-EA22C28D2CB3}" sibTransId="{694DAE50-4A95-4A09-ABC5-E29D8519156B}"/>
    <dgm:cxn modelId="{62D23E6E-A759-4B97-8F06-DC6806265461}" srcId="{318159CE-02CA-4FA3-814E-8ED3CB686CBC}" destId="{16F445DC-FD3B-4F66-ABA4-794140B573E7}" srcOrd="1" destOrd="0" parTransId="{262B0700-C2DF-4691-9F67-FCAF49362327}" sibTransId="{E38E635B-48AA-4108-8D47-0823DD93C653}"/>
    <dgm:cxn modelId="{90246E53-54C3-4886-B5FB-4C29DAADD724}" srcId="{B4B0529C-F56D-4B2D-A35C-19DB45E4EF42}" destId="{E7EF6752-13F9-4825-B23F-AB7C70062AE4}" srcOrd="0" destOrd="0" parTransId="{9670E85D-F330-4E4B-AAC5-F196F6AAC946}" sibTransId="{4387D293-B870-4F3D-8FCD-2EADB784298F}"/>
    <dgm:cxn modelId="{BD34FF74-256B-4346-B717-E45806E88A3E}" type="presOf" srcId="{689EEE9D-78FA-4F40-92D1-228F12A0AE01}" destId="{A7AA06F3-490B-42E2-9FA2-CA0BE2DAF0D3}" srcOrd="0" destOrd="0" presId="urn:microsoft.com/office/officeart/2005/8/layout/vList5"/>
    <dgm:cxn modelId="{386FB255-B71F-4550-9AE0-E5F421FF9593}" type="presOf" srcId="{C4A5D0A2-2D34-4124-A0EE-6894B437774A}" destId="{5249C145-80CC-4DBE-B2F0-57CA24ADAE22}" srcOrd="0" destOrd="2" presId="urn:microsoft.com/office/officeart/2005/8/layout/vList5"/>
    <dgm:cxn modelId="{07F65577-587B-4237-A711-01D7D1B3CFAD}" type="presOf" srcId="{AEEFED5D-39E4-4CF8-9ECC-4BB2C5875AAF}" destId="{425A0BF3-C672-4ECA-8F8A-76E46EB1C465}" srcOrd="0" destOrd="2" presId="urn:microsoft.com/office/officeart/2005/8/layout/vList5"/>
    <dgm:cxn modelId="{1FACC677-7BEB-481A-AEFD-EA9E61C3DAE3}" srcId="{E7EF6752-13F9-4825-B23F-AB7C70062AE4}" destId="{C4A5D0A2-2D34-4124-A0EE-6894B437774A}" srcOrd="2" destOrd="0" parTransId="{27CA8290-09F8-4CDC-AC32-508DE63EA630}" sibTransId="{F5511E2F-27FB-48A2-A2BC-9D303C770BEC}"/>
    <dgm:cxn modelId="{BED0F179-1AC2-426B-B01D-297E2962BD60}" srcId="{B4B0529C-F56D-4B2D-A35C-19DB45E4EF42}" destId="{318159CE-02CA-4FA3-814E-8ED3CB686CBC}" srcOrd="1" destOrd="0" parTransId="{9AA84F4A-3895-4F4C-95D4-CC333ECBCD3F}" sibTransId="{C83CF174-DB09-4298-A928-14985512F31B}"/>
    <dgm:cxn modelId="{6B4DB57A-444F-49AE-AF24-82C83F928A95}" type="presOf" srcId="{E7EF6752-13F9-4825-B23F-AB7C70062AE4}" destId="{3678CE41-B490-4976-B733-9BD6CC436354}" srcOrd="0" destOrd="0" presId="urn:microsoft.com/office/officeart/2005/8/layout/vList5"/>
    <dgm:cxn modelId="{5CB2C27D-8D30-427C-AFD5-9D0F0E04B706}" srcId="{318159CE-02CA-4FA3-814E-8ED3CB686CBC}" destId="{689EEE9D-78FA-4F40-92D1-228F12A0AE01}" srcOrd="0" destOrd="0" parTransId="{EFAF1EFE-2225-43F0-B8AA-5D50A245CFD0}" sibTransId="{8038DCE9-AAE9-479A-A3CA-7322FEEF6BE2}"/>
    <dgm:cxn modelId="{9F8B9C86-905A-4B23-B23B-798E93E89445}" type="presOf" srcId="{99563E24-8BD0-4A71-8D28-867448E7C195}" destId="{425A0BF3-C672-4ECA-8F8A-76E46EB1C465}" srcOrd="0" destOrd="0" presId="urn:microsoft.com/office/officeart/2005/8/layout/vList5"/>
    <dgm:cxn modelId="{7798D889-5224-4EF4-B457-2476172F61B5}" type="presOf" srcId="{CB8055EC-B99C-4DB9-820B-45CB45FA9A43}" destId="{5249C145-80CC-4DBE-B2F0-57CA24ADAE22}" srcOrd="0" destOrd="3" presId="urn:microsoft.com/office/officeart/2005/8/layout/vList5"/>
    <dgm:cxn modelId="{AF3A908D-8FBB-4684-8E8A-344C645AD4A3}" type="presOf" srcId="{6ECB40B3-FBE7-40A3-AE99-FD0E499311E7}" destId="{5249C145-80CC-4DBE-B2F0-57CA24ADAE22}" srcOrd="0" destOrd="0" presId="urn:microsoft.com/office/officeart/2005/8/layout/vList5"/>
    <dgm:cxn modelId="{FF3A6FAC-042B-4F52-8F4A-5DCF0499617E}" type="presOf" srcId="{16F445DC-FD3B-4F66-ABA4-794140B573E7}" destId="{A7AA06F3-490B-42E2-9FA2-CA0BE2DAF0D3}" srcOrd="0" destOrd="1" presId="urn:microsoft.com/office/officeart/2005/8/layout/vList5"/>
    <dgm:cxn modelId="{E7ACD6B2-81FB-4C63-B1FE-4BFB203B7F0F}" srcId="{E7EF6752-13F9-4825-B23F-AB7C70062AE4}" destId="{6ECB40B3-FBE7-40A3-AE99-FD0E499311E7}" srcOrd="0" destOrd="0" parTransId="{7B208D74-3FAF-445B-BCF8-3E987B917692}" sibTransId="{A9988713-9C12-433E-9E0F-DEE3A265CAC1}"/>
    <dgm:cxn modelId="{E9E1C8D2-1351-4345-9ADF-CE1A988F0BAA}" type="presOf" srcId="{4B4C3067-7DFD-4AE5-8C86-3F057A82A185}" destId="{A7AA06F3-490B-42E2-9FA2-CA0BE2DAF0D3}" srcOrd="0" destOrd="3" presId="urn:microsoft.com/office/officeart/2005/8/layout/vList5"/>
    <dgm:cxn modelId="{AB83EDD6-0310-436D-94E5-4485A57C5BD6}" srcId="{B4B0529C-F56D-4B2D-A35C-19DB45E4EF42}" destId="{2B712B5E-AFE2-47EA-BBA1-03951FAC97BE}" srcOrd="2" destOrd="0" parTransId="{800C2C15-55EC-4681-BFA5-6D14026791CD}" sibTransId="{FCBDAD4E-F362-42AA-B72B-AA656238B315}"/>
    <dgm:cxn modelId="{2E9220DC-46C8-47EE-BC4B-B695FEE240C6}" type="presOf" srcId="{B4B0529C-F56D-4B2D-A35C-19DB45E4EF42}" destId="{51FF646F-1B99-4E5E-BABB-21F091AA2BFB}" srcOrd="0" destOrd="0" presId="urn:microsoft.com/office/officeart/2005/8/layout/vList5"/>
    <dgm:cxn modelId="{3EDBB9F9-7847-48DC-9F4F-B25E2BA667FC}" srcId="{318159CE-02CA-4FA3-814E-8ED3CB686CBC}" destId="{5F9DC6A4-3B6B-4191-A090-F4C9E6004708}" srcOrd="2" destOrd="0" parTransId="{16C589A5-68F8-4B7E-A5F2-4C571D8563E5}" sibTransId="{72AAEFDB-B4E9-430B-9AE1-9EB5B3C5675C}"/>
    <dgm:cxn modelId="{1A19AF0F-A56F-4FAD-8236-0F8F904D0C4A}" type="presParOf" srcId="{51FF646F-1B99-4E5E-BABB-21F091AA2BFB}" destId="{70EDA50D-EA58-40AA-A49D-E542E3D8F589}" srcOrd="0" destOrd="0" presId="urn:microsoft.com/office/officeart/2005/8/layout/vList5"/>
    <dgm:cxn modelId="{9AD6116E-3259-4ACE-A5E1-14089777FA56}" type="presParOf" srcId="{70EDA50D-EA58-40AA-A49D-E542E3D8F589}" destId="{3678CE41-B490-4976-B733-9BD6CC436354}" srcOrd="0" destOrd="0" presId="urn:microsoft.com/office/officeart/2005/8/layout/vList5"/>
    <dgm:cxn modelId="{04D9CFED-5E22-488E-93DF-92495679C6C1}" type="presParOf" srcId="{70EDA50D-EA58-40AA-A49D-E542E3D8F589}" destId="{5249C145-80CC-4DBE-B2F0-57CA24ADAE22}" srcOrd="1" destOrd="0" presId="urn:microsoft.com/office/officeart/2005/8/layout/vList5"/>
    <dgm:cxn modelId="{AEA4FBF3-9DEA-4B9B-B45F-75F65C491911}" type="presParOf" srcId="{51FF646F-1B99-4E5E-BABB-21F091AA2BFB}" destId="{3A9142B7-2D44-45CB-9188-2A59A9FBC768}" srcOrd="1" destOrd="0" presId="urn:microsoft.com/office/officeart/2005/8/layout/vList5"/>
    <dgm:cxn modelId="{FF4B88F3-351B-4EA8-B4C3-8FFD3A90A071}" type="presParOf" srcId="{51FF646F-1B99-4E5E-BABB-21F091AA2BFB}" destId="{5D8F7EE1-386B-43FA-9A45-E46A7240D366}" srcOrd="2" destOrd="0" presId="urn:microsoft.com/office/officeart/2005/8/layout/vList5"/>
    <dgm:cxn modelId="{87C773F8-D766-4B67-B293-0625BB24E7B5}" type="presParOf" srcId="{5D8F7EE1-386B-43FA-9A45-E46A7240D366}" destId="{8B2AB022-F986-4B5D-92EE-68EF122601ED}" srcOrd="0" destOrd="0" presId="urn:microsoft.com/office/officeart/2005/8/layout/vList5"/>
    <dgm:cxn modelId="{1B16A9BB-CCBC-40B1-BB4B-537F6F133406}" type="presParOf" srcId="{5D8F7EE1-386B-43FA-9A45-E46A7240D366}" destId="{A7AA06F3-490B-42E2-9FA2-CA0BE2DAF0D3}" srcOrd="1" destOrd="0" presId="urn:microsoft.com/office/officeart/2005/8/layout/vList5"/>
    <dgm:cxn modelId="{33A1D037-64E0-458D-98F8-E6B18A028662}" type="presParOf" srcId="{51FF646F-1B99-4E5E-BABB-21F091AA2BFB}" destId="{B130F71C-0274-4CAF-BB74-8CE36D6AC687}" srcOrd="3" destOrd="0" presId="urn:microsoft.com/office/officeart/2005/8/layout/vList5"/>
    <dgm:cxn modelId="{F0537F50-1DCE-4A5D-8D4F-85BCDE980EC1}" type="presParOf" srcId="{51FF646F-1B99-4E5E-BABB-21F091AA2BFB}" destId="{4514D686-C3EE-4D72-9719-E677A3930C98}" srcOrd="4" destOrd="0" presId="urn:microsoft.com/office/officeart/2005/8/layout/vList5"/>
    <dgm:cxn modelId="{552CAD4A-EBF6-4A03-94D5-5DF0DB625A3F}" type="presParOf" srcId="{4514D686-C3EE-4D72-9719-E677A3930C98}" destId="{22F70E8D-C29A-44A7-9A2B-71F3E5B184C1}" srcOrd="0" destOrd="0" presId="urn:microsoft.com/office/officeart/2005/8/layout/vList5"/>
    <dgm:cxn modelId="{D8795F17-1338-4192-96F1-05DB6CEA71F7}" type="presParOf" srcId="{4514D686-C3EE-4D72-9719-E677A3930C98}" destId="{425A0BF3-C672-4ECA-8F8A-76E46EB1C46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B0529C-F56D-4B2D-A35C-19DB45E4EF42}" type="doc">
      <dgm:prSet loTypeId="urn:microsoft.com/office/officeart/2005/8/layout/vList5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7EF6752-13F9-4825-B23F-AB7C70062AE4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Производственный отдел</a:t>
          </a:r>
        </a:p>
      </dgm:t>
    </dgm:pt>
    <dgm:pt modelId="{9670E85D-F330-4E4B-AAC5-F196F6AAC946}" type="parTrans" cxnId="{90246E53-54C3-4886-B5FB-4C29DAADD724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87D293-B870-4F3D-8FCD-2EADB784298F}" type="sibTrans" cxnId="{90246E53-54C3-4886-B5FB-4C29DAADD724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8159CE-02CA-4FA3-814E-8ED3CB686CBC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Отдел технического обеспечения</a:t>
          </a:r>
        </a:p>
      </dgm:t>
    </dgm:pt>
    <dgm:pt modelId="{9AA84F4A-3895-4F4C-95D4-CC333ECBCD3F}" type="parTrans" cxnId="{BED0F179-1AC2-426B-B01D-297E2962BD60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3CF174-DB09-4298-A928-14985512F31B}" type="sibTrans" cxnId="{BED0F179-1AC2-426B-B01D-297E2962BD60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A2A7B8-FED0-4C1B-9A30-49C43A408E8D}">
      <dgm:prSet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Общая земельная площадь – 15 173 га</a:t>
          </a:r>
        </a:p>
      </dgm:t>
    </dgm:pt>
    <dgm:pt modelId="{0001B352-B852-4D33-B95E-1ABDEF92068B}" type="parTrans" cxnId="{56922069-E440-482F-BDD9-09A119D47FC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DB42A6-33A0-47AE-B786-A0722659C578}" type="sibTrans" cxnId="{56922069-E440-482F-BDD9-09A119D47FC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8078CF-73BB-4DDD-AD30-B7804A688469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Площадь земель сельскохозяйственного назначения – 13 707 га</a:t>
          </a:r>
        </a:p>
      </dgm:t>
    </dgm:pt>
    <dgm:pt modelId="{B7B83FCA-5BCE-47C9-8164-CB71E323F9C8}" type="parTrans" cxnId="{FA587932-D380-4403-9AA5-9949ED82EB3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1232BF-195E-4446-9E18-ACE2A078FEB1}" type="sibTrans" cxnId="{FA587932-D380-4403-9AA5-9949ED82EB3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D08EAF-6101-4594-9D08-A8D1AD204C78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Площадь пашни – 12 098 га</a:t>
          </a:r>
        </a:p>
      </dgm:t>
    </dgm:pt>
    <dgm:pt modelId="{CF7EB921-C0AC-4D5C-9327-4F2710D4135A}" type="parTrans" cxnId="{6BF5B3D2-22A3-4D35-BE24-2446216A593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24964A-4685-4F56-81B4-76EDCACBC0FB}" type="sibTrans" cxnId="{6BF5B3D2-22A3-4D35-BE24-2446216A593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FF646F-1B99-4E5E-BABB-21F091AA2BFB}" type="pres">
      <dgm:prSet presAssocID="{B4B0529C-F56D-4B2D-A35C-19DB45E4EF42}" presName="Name0" presStyleCnt="0">
        <dgm:presLayoutVars>
          <dgm:dir/>
          <dgm:animLvl val="lvl"/>
          <dgm:resizeHandles val="exact"/>
        </dgm:presLayoutVars>
      </dgm:prSet>
      <dgm:spPr/>
    </dgm:pt>
    <dgm:pt modelId="{70EDA50D-EA58-40AA-A49D-E542E3D8F589}" type="pres">
      <dgm:prSet presAssocID="{E7EF6752-13F9-4825-B23F-AB7C70062AE4}" presName="linNode" presStyleCnt="0"/>
      <dgm:spPr/>
    </dgm:pt>
    <dgm:pt modelId="{3678CE41-B490-4976-B733-9BD6CC436354}" type="pres">
      <dgm:prSet presAssocID="{E7EF6752-13F9-4825-B23F-AB7C70062AE4}" presName="parentText" presStyleLbl="node1" presStyleIdx="0" presStyleCnt="2" custLinFactNeighborX="-81545" custLinFactNeighborY="-3">
        <dgm:presLayoutVars>
          <dgm:chMax val="1"/>
          <dgm:bulletEnabled val="1"/>
        </dgm:presLayoutVars>
      </dgm:prSet>
      <dgm:spPr/>
    </dgm:pt>
    <dgm:pt modelId="{7A3EC34D-DCD7-46DB-BC5A-5C4992A7CE91}" type="pres">
      <dgm:prSet presAssocID="{E7EF6752-13F9-4825-B23F-AB7C70062AE4}" presName="descendantText" presStyleLbl="alignAccFollowNode1" presStyleIdx="0" presStyleCnt="1" custScaleY="214575" custLinFactNeighborX="3347" custLinFactNeighborY="74667">
        <dgm:presLayoutVars>
          <dgm:bulletEnabled val="1"/>
        </dgm:presLayoutVars>
      </dgm:prSet>
      <dgm:spPr/>
    </dgm:pt>
    <dgm:pt modelId="{3A9142B7-2D44-45CB-9188-2A59A9FBC768}" type="pres">
      <dgm:prSet presAssocID="{4387D293-B870-4F3D-8FCD-2EADB784298F}" presName="sp" presStyleCnt="0"/>
      <dgm:spPr/>
    </dgm:pt>
    <dgm:pt modelId="{5D8F7EE1-386B-43FA-9A45-E46A7240D366}" type="pres">
      <dgm:prSet presAssocID="{318159CE-02CA-4FA3-814E-8ED3CB686CBC}" presName="linNode" presStyleCnt="0"/>
      <dgm:spPr/>
    </dgm:pt>
    <dgm:pt modelId="{8B2AB022-F986-4B5D-92EE-68EF122601ED}" type="pres">
      <dgm:prSet presAssocID="{318159CE-02CA-4FA3-814E-8ED3CB686CBC}" presName="parentText" presStyleLbl="node1" presStyleIdx="1" presStyleCnt="2" custLinFactNeighborX="-80109" custLinFactNeighborY="-3821">
        <dgm:presLayoutVars>
          <dgm:chMax val="1"/>
          <dgm:bulletEnabled val="1"/>
        </dgm:presLayoutVars>
      </dgm:prSet>
      <dgm:spPr/>
    </dgm:pt>
  </dgm:ptLst>
  <dgm:cxnLst>
    <dgm:cxn modelId="{A5EBCB22-9FA1-4A85-A476-E80C21ED80F2}" type="presOf" srcId="{61D08EAF-6101-4594-9D08-A8D1AD204C78}" destId="{7A3EC34D-DCD7-46DB-BC5A-5C4992A7CE91}" srcOrd="0" destOrd="2" presId="urn:microsoft.com/office/officeart/2005/8/layout/vList5"/>
    <dgm:cxn modelId="{0F55CF2D-89BF-4E2B-95E6-95220BF15916}" type="presOf" srcId="{318159CE-02CA-4FA3-814E-8ED3CB686CBC}" destId="{8B2AB022-F986-4B5D-92EE-68EF122601ED}" srcOrd="0" destOrd="0" presId="urn:microsoft.com/office/officeart/2005/8/layout/vList5"/>
    <dgm:cxn modelId="{FA587932-D380-4403-9AA5-9949ED82EB38}" srcId="{E7EF6752-13F9-4825-B23F-AB7C70062AE4}" destId="{278078CF-73BB-4DDD-AD30-B7804A688469}" srcOrd="1" destOrd="0" parTransId="{B7B83FCA-5BCE-47C9-8164-CB71E323F9C8}" sibTransId="{F71232BF-195E-4446-9E18-ACE2A078FEB1}"/>
    <dgm:cxn modelId="{96596465-A7E3-432D-8A6A-B6D97D0476BD}" type="presOf" srcId="{278078CF-73BB-4DDD-AD30-B7804A688469}" destId="{7A3EC34D-DCD7-46DB-BC5A-5C4992A7CE91}" srcOrd="0" destOrd="1" presId="urn:microsoft.com/office/officeart/2005/8/layout/vList5"/>
    <dgm:cxn modelId="{56922069-E440-482F-BDD9-09A119D47FC3}" srcId="{E7EF6752-13F9-4825-B23F-AB7C70062AE4}" destId="{10A2A7B8-FED0-4C1B-9A30-49C43A408E8D}" srcOrd="0" destOrd="0" parTransId="{0001B352-B852-4D33-B95E-1ABDEF92068B}" sibTransId="{0EDB42A6-33A0-47AE-B786-A0722659C578}"/>
    <dgm:cxn modelId="{90246E53-54C3-4886-B5FB-4C29DAADD724}" srcId="{B4B0529C-F56D-4B2D-A35C-19DB45E4EF42}" destId="{E7EF6752-13F9-4825-B23F-AB7C70062AE4}" srcOrd="0" destOrd="0" parTransId="{9670E85D-F330-4E4B-AAC5-F196F6AAC946}" sibTransId="{4387D293-B870-4F3D-8FCD-2EADB784298F}"/>
    <dgm:cxn modelId="{BED0F179-1AC2-426B-B01D-297E2962BD60}" srcId="{B4B0529C-F56D-4B2D-A35C-19DB45E4EF42}" destId="{318159CE-02CA-4FA3-814E-8ED3CB686CBC}" srcOrd="1" destOrd="0" parTransId="{9AA84F4A-3895-4F4C-95D4-CC333ECBCD3F}" sibTransId="{C83CF174-DB09-4298-A928-14985512F31B}"/>
    <dgm:cxn modelId="{6B4DB57A-444F-49AE-AF24-82C83F928A95}" type="presOf" srcId="{E7EF6752-13F9-4825-B23F-AB7C70062AE4}" destId="{3678CE41-B490-4976-B733-9BD6CC436354}" srcOrd="0" destOrd="0" presId="urn:microsoft.com/office/officeart/2005/8/layout/vList5"/>
    <dgm:cxn modelId="{8205C294-57E3-4191-9AF7-C839D9CF97AF}" type="presOf" srcId="{10A2A7B8-FED0-4C1B-9A30-49C43A408E8D}" destId="{7A3EC34D-DCD7-46DB-BC5A-5C4992A7CE91}" srcOrd="0" destOrd="0" presId="urn:microsoft.com/office/officeart/2005/8/layout/vList5"/>
    <dgm:cxn modelId="{6BF5B3D2-22A3-4D35-BE24-2446216A5939}" srcId="{E7EF6752-13F9-4825-B23F-AB7C70062AE4}" destId="{61D08EAF-6101-4594-9D08-A8D1AD204C78}" srcOrd="2" destOrd="0" parTransId="{CF7EB921-C0AC-4D5C-9327-4F2710D4135A}" sibTransId="{4124964A-4685-4F56-81B4-76EDCACBC0FB}"/>
    <dgm:cxn modelId="{2E9220DC-46C8-47EE-BC4B-B695FEE240C6}" type="presOf" srcId="{B4B0529C-F56D-4B2D-A35C-19DB45E4EF42}" destId="{51FF646F-1B99-4E5E-BABB-21F091AA2BFB}" srcOrd="0" destOrd="0" presId="urn:microsoft.com/office/officeart/2005/8/layout/vList5"/>
    <dgm:cxn modelId="{1A19AF0F-A56F-4FAD-8236-0F8F904D0C4A}" type="presParOf" srcId="{51FF646F-1B99-4E5E-BABB-21F091AA2BFB}" destId="{70EDA50D-EA58-40AA-A49D-E542E3D8F589}" srcOrd="0" destOrd="0" presId="urn:microsoft.com/office/officeart/2005/8/layout/vList5"/>
    <dgm:cxn modelId="{9AD6116E-3259-4ACE-A5E1-14089777FA56}" type="presParOf" srcId="{70EDA50D-EA58-40AA-A49D-E542E3D8F589}" destId="{3678CE41-B490-4976-B733-9BD6CC436354}" srcOrd="0" destOrd="0" presId="urn:microsoft.com/office/officeart/2005/8/layout/vList5"/>
    <dgm:cxn modelId="{16F5A584-AFB7-4DC7-A57F-3B147A0291B7}" type="presParOf" srcId="{70EDA50D-EA58-40AA-A49D-E542E3D8F589}" destId="{7A3EC34D-DCD7-46DB-BC5A-5C4992A7CE91}" srcOrd="1" destOrd="0" presId="urn:microsoft.com/office/officeart/2005/8/layout/vList5"/>
    <dgm:cxn modelId="{AEA4FBF3-9DEA-4B9B-B45F-75F65C491911}" type="presParOf" srcId="{51FF646F-1B99-4E5E-BABB-21F091AA2BFB}" destId="{3A9142B7-2D44-45CB-9188-2A59A9FBC768}" srcOrd="1" destOrd="0" presId="urn:microsoft.com/office/officeart/2005/8/layout/vList5"/>
    <dgm:cxn modelId="{FF4B88F3-351B-4EA8-B4C3-8FFD3A90A071}" type="presParOf" srcId="{51FF646F-1B99-4E5E-BABB-21F091AA2BFB}" destId="{5D8F7EE1-386B-43FA-9A45-E46A7240D366}" srcOrd="2" destOrd="0" presId="urn:microsoft.com/office/officeart/2005/8/layout/vList5"/>
    <dgm:cxn modelId="{87C773F8-D766-4B67-B293-0625BB24E7B5}" type="presParOf" srcId="{5D8F7EE1-386B-43FA-9A45-E46A7240D366}" destId="{8B2AB022-F986-4B5D-92EE-68EF122601ED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49C145-80CC-4DBE-B2F0-57CA24ADAE22}">
      <dsp:nvSpPr>
        <dsp:cNvPr id="0" name=""/>
        <dsp:cNvSpPr/>
      </dsp:nvSpPr>
      <dsp:spPr>
        <a:xfrm rot="5400000">
          <a:off x="6436355" y="-2595062"/>
          <a:ext cx="1397000" cy="6715157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6350">
          <a:solidFill>
            <a:schemeClr val="accent6">
              <a:lumMod val="75000"/>
              <a:alpha val="90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Лаборатория селекции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Лаборатория физиологии и биохимии растений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Лаборатория биотехнологии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Отдел первичного семеноводства</a:t>
          </a:r>
        </a:p>
      </dsp:txBody>
      <dsp:txXfrm rot="-5400000">
        <a:off x="3777277" y="132212"/>
        <a:ext cx="6646961" cy="1260608"/>
      </dsp:txXfrm>
    </dsp:sp>
    <dsp:sp modelId="{3678CE41-B490-4976-B733-9BD6CC436354}">
      <dsp:nvSpPr>
        <dsp:cNvPr id="0" name=""/>
        <dsp:cNvSpPr/>
      </dsp:nvSpPr>
      <dsp:spPr>
        <a:xfrm>
          <a:off x="0" y="2645"/>
          <a:ext cx="3777276" cy="1746250"/>
        </a:xfrm>
        <a:prstGeom prst="round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Селекционно</a:t>
          </a:r>
          <a:r>
            <a:rPr lang="ru-RU" sz="1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-семеноводческий центр</a:t>
          </a:r>
        </a:p>
      </dsp:txBody>
      <dsp:txXfrm>
        <a:off x="85245" y="87890"/>
        <a:ext cx="3606786" cy="1575760"/>
      </dsp:txXfrm>
    </dsp:sp>
    <dsp:sp modelId="{A7AA06F3-490B-42E2-9FA2-CA0BE2DAF0D3}">
      <dsp:nvSpPr>
        <dsp:cNvPr id="0" name=""/>
        <dsp:cNvSpPr/>
      </dsp:nvSpPr>
      <dsp:spPr>
        <a:xfrm rot="5400000">
          <a:off x="6436355" y="-648245"/>
          <a:ext cx="1397000" cy="6715157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6350">
          <a:solidFill>
            <a:schemeClr val="accent6">
              <a:lumMod val="75000"/>
              <a:alpha val="90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Лаборатория земледелия, агрохимии и защиты растений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Лаборатория переработки сельскохозяйственной продукции и биохимического анализа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Лаборатория биологических исследований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Группа экономических исследований в АПК</a:t>
          </a:r>
        </a:p>
      </dsp:txBody>
      <dsp:txXfrm rot="-5400000">
        <a:off x="3777277" y="2079029"/>
        <a:ext cx="6646961" cy="1260608"/>
      </dsp:txXfrm>
    </dsp:sp>
    <dsp:sp modelId="{8B2AB022-F986-4B5D-92EE-68EF122601ED}">
      <dsp:nvSpPr>
        <dsp:cNvPr id="0" name=""/>
        <dsp:cNvSpPr/>
      </dsp:nvSpPr>
      <dsp:spPr>
        <a:xfrm>
          <a:off x="0" y="1836208"/>
          <a:ext cx="3777276" cy="174625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Агротехнологический центр</a:t>
          </a:r>
        </a:p>
      </dsp:txBody>
      <dsp:txXfrm>
        <a:off x="85245" y="1921453"/>
        <a:ext cx="3606786" cy="1575760"/>
      </dsp:txXfrm>
    </dsp:sp>
    <dsp:sp modelId="{425A0BF3-C672-4ECA-8F8A-76E46EB1C465}">
      <dsp:nvSpPr>
        <dsp:cNvPr id="0" name=""/>
        <dsp:cNvSpPr/>
      </dsp:nvSpPr>
      <dsp:spPr>
        <a:xfrm rot="5400000">
          <a:off x="6436355" y="1185317"/>
          <a:ext cx="1397000" cy="6715157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6350">
          <a:solidFill>
            <a:schemeClr val="accent6">
              <a:lumMod val="75000"/>
              <a:alpha val="90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Лаборатория механизации и автоматизации растениеводства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Опытно-конструкторская группа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Отдел экспериментальных машин и технологий</a:t>
          </a:r>
        </a:p>
      </dsp:txBody>
      <dsp:txXfrm rot="-5400000">
        <a:off x="3777277" y="3912591"/>
        <a:ext cx="6646961" cy="1260608"/>
      </dsp:txXfrm>
    </dsp:sp>
    <dsp:sp modelId="{22F70E8D-C29A-44A7-9A2B-71F3E5B184C1}">
      <dsp:nvSpPr>
        <dsp:cNvPr id="0" name=""/>
        <dsp:cNvSpPr/>
      </dsp:nvSpPr>
      <dsp:spPr>
        <a:xfrm>
          <a:off x="0" y="3669771"/>
          <a:ext cx="3777276" cy="1746250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Агроинженерный</a:t>
          </a:r>
          <a:r>
            <a:rPr lang="ru-RU" sz="1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центр</a:t>
          </a:r>
        </a:p>
      </dsp:txBody>
      <dsp:txXfrm>
        <a:off x="85245" y="3755016"/>
        <a:ext cx="3606786" cy="15757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3EC34D-DCD7-46DB-BC5A-5C4992A7CE91}">
      <dsp:nvSpPr>
        <dsp:cNvPr id="0" name=""/>
        <dsp:cNvSpPr/>
      </dsp:nvSpPr>
      <dsp:spPr>
        <a:xfrm rot="5400000">
          <a:off x="6092548" y="-2151681"/>
          <a:ext cx="1159762" cy="6270919"/>
        </a:xfrm>
        <a:prstGeom prst="round2Same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6350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Общая земельная площадь – 15 173 га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Площадь земель сельскохозяйственного назначения – 13 707 га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Площадь пашни – 12 098 га</a:t>
          </a:r>
        </a:p>
      </dsp:txBody>
      <dsp:txXfrm rot="-5400000">
        <a:off x="3536970" y="460512"/>
        <a:ext cx="6214304" cy="1046532"/>
      </dsp:txXfrm>
    </dsp:sp>
    <dsp:sp modelId="{3678CE41-B490-4976-B733-9BD6CC436354}">
      <dsp:nvSpPr>
        <dsp:cNvPr id="0" name=""/>
        <dsp:cNvSpPr/>
      </dsp:nvSpPr>
      <dsp:spPr>
        <a:xfrm>
          <a:off x="0" y="242379"/>
          <a:ext cx="3527392" cy="675616"/>
        </a:xfrm>
        <a:prstGeom prst="round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Производственный отдел</a:t>
          </a:r>
        </a:p>
      </dsp:txBody>
      <dsp:txXfrm>
        <a:off x="32981" y="275360"/>
        <a:ext cx="3461430" cy="609654"/>
      </dsp:txXfrm>
    </dsp:sp>
    <dsp:sp modelId="{8B2AB022-F986-4B5D-92EE-68EF122601ED}">
      <dsp:nvSpPr>
        <dsp:cNvPr id="0" name=""/>
        <dsp:cNvSpPr/>
      </dsp:nvSpPr>
      <dsp:spPr>
        <a:xfrm>
          <a:off x="0" y="1168054"/>
          <a:ext cx="3530840" cy="675616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Отдел технического обеспечения</a:t>
          </a:r>
        </a:p>
      </dsp:txBody>
      <dsp:txXfrm>
        <a:off x="32981" y="1201035"/>
        <a:ext cx="3464878" cy="609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84870" cy="502756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700" y="0"/>
            <a:ext cx="2984870" cy="502756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fld id="{16834700-ACB6-451F-BDBB-35E88877E025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52538"/>
            <a:ext cx="6015037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56" tIns="46278" rIns="92556" bIns="4627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4"/>
          </a:xfrm>
          <a:prstGeom prst="rect">
            <a:avLst/>
          </a:prstGeom>
        </p:spPr>
        <p:txBody>
          <a:bodyPr vert="horz" lIns="92556" tIns="46278" rIns="92556" bIns="4627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517547"/>
            <a:ext cx="2984870" cy="502755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700" y="9517547"/>
            <a:ext cx="2984870" cy="502755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9E2CACB5-667A-42DE-A362-5F7C5A60D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873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36980-A1E7-4AB6-AD27-3FDA38BD58A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417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CACB5-667A-42DE-A362-5F7C5A60DA4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059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CACB5-667A-42DE-A362-5F7C5A60DA4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139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CACB5-667A-42DE-A362-5F7C5A60DA4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302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CACB5-667A-42DE-A362-5F7C5A60DA4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829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CACB5-667A-42DE-A362-5F7C5A60DA4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825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CACB5-667A-42DE-A362-5F7C5A60DA4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371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CACB5-667A-42DE-A362-5F7C5A60DA4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347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CACB5-667A-42DE-A362-5F7C5A60DA4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531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CACB5-667A-42DE-A362-5F7C5A60DA4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396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36980-A1E7-4AB6-AD27-3FDA38BD58A4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221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36980-A1E7-4AB6-AD27-3FDA38BD58A4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72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36980-A1E7-4AB6-AD27-3FDA38BD58A4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207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CACB5-667A-42DE-A362-5F7C5A60DA4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720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CACB5-667A-42DE-A362-5F7C5A60DA4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700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CACB5-667A-42DE-A362-5F7C5A60DA4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852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CACB5-667A-42DE-A362-5F7C5A60DA4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499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499B-2413-48F8-A161-955C3528AA62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5096-B003-445C-9FE8-BCAED5B14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24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499B-2413-48F8-A161-955C3528AA62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5096-B003-445C-9FE8-BCAED5B14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660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499B-2413-48F8-A161-955C3528AA62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5096-B003-445C-9FE8-BCAED5B14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425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Group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05.07.2023</a:t>
            </a:r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43939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le and Subtitle">
    <p:spTree>
      <p:nvGrpSpPr>
        <p:cNvPr id="1" name="Group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6000"/>
            </a:lvl1pPr>
          </a:lstStyle>
          <a:p>
            <a:r>
              <a:t>Образец заголовка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lvl="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05.07.2023</a:t>
            </a:r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115074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lide Title">
    <p:spTree>
      <p:nvGrpSpPr>
        <p:cNvPr id="1" name="Group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9" name="Shape 9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05.07.2023</a:t>
            </a:r>
          </a:p>
        </p:txBody>
      </p:sp>
      <p:sp>
        <p:nvSpPr>
          <p:cNvPr id="10" name="Shape 10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15162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 and Two Columns">
    <p:spTree>
      <p:nvGrpSpPr>
        <p:cNvPr id="1" name="Group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31" name="Shape 31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05.07.2023</a:t>
            </a:r>
          </a:p>
        </p:txBody>
      </p:sp>
      <p:sp>
        <p:nvSpPr>
          <p:cNvPr id="32" name="Shape 32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88601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Group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05.07.2023</a:t>
            </a:r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18567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Group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2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1"/>
          </a:xfrm>
          <a:prstGeom prst="rect">
            <a:avLst/>
          </a:prstGeom>
        </p:spPr>
        <p:txBody>
          <a:bodyPr anchor="b"/>
          <a:lstStyle>
            <a:defPPr/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49" name="Shape 4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50" name="Shape 5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1"/>
          </a:xfrm>
          <a:prstGeom prst="rect">
            <a:avLst/>
          </a:prstGeom>
        </p:spPr>
        <p:txBody>
          <a:bodyPr anchor="b"/>
          <a:lstStyle>
            <a:defPPr/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51" name="Shape 5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05.07.2023</a:t>
            </a:r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9603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Title, Text and Object">
    <p:spTree>
      <p:nvGrpSpPr>
        <p:cNvPr id="1" name="Group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3200"/>
            </a:lvl1pPr>
          </a:lstStyle>
          <a:p>
            <a:r>
              <a:t>Образец заголовка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199" cy="4873625"/>
          </a:xfrm>
          <a:prstGeom prst="rect">
            <a:avLst/>
          </a:prstGeom>
        </p:spPr>
        <p:txBody>
          <a:bodyPr/>
          <a:lstStyle>
            <a:defPPr/>
            <a:lvl1pPr lvl="0">
              <a:defRPr sz="3200"/>
            </a:lvl1pPr>
            <a:lvl2pPr lvl="1">
              <a:defRPr sz="2800"/>
            </a:lvl2pPr>
            <a:lvl3pPr lvl="2">
              <a:defRPr sz="2400"/>
            </a:lvl3pPr>
            <a:lvl4pPr lvl="3">
              <a:defRPr sz="2000"/>
            </a:lvl4pPr>
            <a:lvl5pPr lvl="4">
              <a:defRPr sz="2000"/>
            </a:lvl5pPr>
            <a:lvl6pPr lvl="5">
              <a:defRPr sz="2000"/>
            </a:lvl6pPr>
            <a:lvl7pPr lvl="6">
              <a:defRPr sz="2000"/>
            </a:lvl7pPr>
            <a:lvl8pPr lvl="7">
              <a:defRPr sz="2000"/>
            </a:lvl8pPr>
            <a:lvl9pPr lvl="8">
              <a:defRPr sz="2000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05.07.2023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28069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Title and Picture">
    <p:spTree>
      <p:nvGrpSpPr>
        <p:cNvPr id="1" name="Group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3200"/>
            </a:lvl1pPr>
          </a:lstStyle>
          <a:p>
            <a:r>
              <a:t>Образец заголовка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199" cy="4873625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3200"/>
            </a:lvl1pPr>
            <a:lvl2pPr marL="457200" lvl="1" indent="0">
              <a:buNone/>
              <a:defRPr sz="2800"/>
            </a:lvl2pPr>
            <a:lvl3pPr marL="914400" lvl="2" indent="0">
              <a:buNone/>
              <a:defRPr sz="2400"/>
            </a:lvl3pPr>
            <a:lvl4pPr marL="1371600" lvl="3" indent="0">
              <a:buNone/>
              <a:defRPr sz="2000"/>
            </a:lvl4pPr>
            <a:lvl5pPr marL="1828800" lvl="4" indent="0">
              <a:buNone/>
              <a:defRPr sz="2000"/>
            </a:lvl5pPr>
            <a:lvl6pPr marL="2286000" lvl="5" indent="0">
              <a:buNone/>
              <a:defRPr sz="2000"/>
            </a:lvl6pPr>
            <a:lvl7pPr marL="2743200" lvl="6" indent="0">
              <a:buNone/>
              <a:defRPr sz="2000"/>
            </a:lvl7pPr>
            <a:lvl8pPr marL="3200400" lvl="7" indent="0">
              <a:buNone/>
              <a:defRPr sz="2000"/>
            </a:lvl8pPr>
            <a:lvl9pPr marL="3657600" lvl="8" indent="0">
              <a:buNone/>
              <a:defRPr sz="20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05.07.2023</a:t>
            </a:r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67002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499B-2413-48F8-A161-955C3528AA62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5096-B003-445C-9FE8-BCAED5B14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65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Group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5" name="Shape 15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05.07.2023</a:t>
            </a:r>
          </a:p>
        </p:txBody>
      </p:sp>
      <p:sp>
        <p:nvSpPr>
          <p:cNvPr id="16" name="Shape 16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32811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Group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05.07.2023</a:t>
            </a:r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10675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Group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2942705" y="142726"/>
            <a:ext cx="8784838" cy="713485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idx="12"/>
          </p:nvPr>
        </p:nvSpPr>
        <p:spPr>
          <a:xfrm>
            <a:off x="10982425" y="6449336"/>
            <a:ext cx="745118" cy="331442"/>
          </a:xfrm>
          <a:prstGeom prst="round2DiagRect">
            <a:avLst>
              <a:gd name="adj1" fmla="val 50000"/>
              <a:gd name="adj2" fmla="val 0"/>
            </a:avLst>
          </a:prstGeom>
        </p:spPr>
        <p:txBody>
          <a:bodyPr anchor="ctr"/>
          <a:lstStyle>
            <a:defPPr/>
            <a:lvl1pPr lvl="0" algn="ctr">
              <a:defRPr sz="1600" b="1">
                <a:solidFill>
                  <a:schemeClr val="bg1"/>
                </a:solidFill>
              </a:defRPr>
            </a:lvl1pPr>
          </a:lstStyle>
          <a:p>
            <a:r>
              <a:rPr>
                <a:solidFill>
                  <a:srgbClr val="FFFFFF"/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904278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499B-2413-48F8-A161-955C3528AA62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5096-B003-445C-9FE8-BCAED5B14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79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499B-2413-48F8-A161-955C3528AA62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5096-B003-445C-9FE8-BCAED5B14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997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499B-2413-48F8-A161-955C3528AA62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5096-B003-445C-9FE8-BCAED5B14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207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499B-2413-48F8-A161-955C3528AA62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5096-B003-445C-9FE8-BCAED5B14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246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499B-2413-48F8-A161-955C3528AA62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5096-B003-445C-9FE8-BCAED5B14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866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499B-2413-48F8-A161-955C3528AA62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5096-B003-445C-9FE8-BCAED5B14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402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499B-2413-48F8-A161-955C3528AA62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5096-B003-445C-9FE8-BCAED5B14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673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E499B-2413-48F8-A161-955C3528AA62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E5096-B003-445C-9FE8-BCAED5B14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45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Group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r>
              <a:t>Образец заголовка</a:t>
            </a:r>
          </a:p>
        </p:txBody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" name="Shape 4"/>
          <p:cNvSpPr txBox="1">
            <a:spLocks noGrp="1"/>
          </p:cNvSpPr>
          <p:nvPr>
            <p:ph type="dt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05.07.2023</a:t>
            </a:r>
          </a:p>
        </p:txBody>
      </p:sp>
      <p:sp>
        <p:nvSpPr>
          <p:cNvPr id="5" name="Shape 5"/>
          <p:cNvSpPr txBox="1">
            <a:spLocks noGrp="1"/>
          </p:cNvSpPr>
          <p:nvPr>
            <p:ph type="ft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hape 6"/>
          <p:cNvSpPr txBox="1">
            <a:spLocks noGrp="1"/>
          </p:cNvSpPr>
          <p:nvPr>
            <p:ph type="sldNum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2019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defPPr/>
      <a:lvl1pPr lvl="0" algn="l">
        <a:lnSpc>
          <a:spcPct val="90000"/>
        </a:lnSpc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/>
      <a:lvl1pPr marL="228600" lvl="0" indent="-228600" algn="l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-228600" algn="l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/>
      <a:lvl1pPr marL="0" lvl="0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9.jpe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9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openxmlformats.org/officeDocument/2006/relationships/image" Target="../media/image7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9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7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9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image" Target="../media/image51.png"/><Relationship Id="rId9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9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hyperlink" Target="mailto:info@vniisoi.ru" TargetMode="External"/><Relationship Id="rId7" Type="http://schemas.openxmlformats.org/officeDocument/2006/relationships/hyperlink" Target="mailto:semena@vniisoi.ru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2.xml"/><Relationship Id="rId6" Type="http://schemas.openxmlformats.org/officeDocument/2006/relationships/hyperlink" Target="http://www.vniisoi.ru/" TargetMode="External"/><Relationship Id="rId5" Type="http://schemas.openxmlformats.org/officeDocument/2006/relationships/hyperlink" Target="https://vk.com/vniisoi" TargetMode="External"/><Relationship Id="rId10" Type="http://schemas.openxmlformats.org/officeDocument/2006/relationships/image" Target="../media/image69.png"/><Relationship Id="rId4" Type="http://schemas.openxmlformats.org/officeDocument/2006/relationships/hyperlink" Target="https://t.me/vniisoi" TargetMode="External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9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7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7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7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9.jpe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6168008" y="5085184"/>
            <a:ext cx="5472608" cy="147732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Игнатьевское шоссе, д. 19, г. Благовещенск,</a:t>
            </a: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Амурская область, 675027</a:t>
            </a: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(4162) 36-94-50</a:t>
            </a:r>
          </a:p>
          <a:p>
            <a:pPr>
              <a:lnSpc>
                <a:spcPts val="1800"/>
              </a:lnSpc>
            </a:pPr>
            <a:endParaRPr lang="ru-RU" sz="500" dirty="0">
              <a:solidFill>
                <a:schemeClr val="tx1"/>
              </a:solidFill>
              <a:latin typeface="Verdana"/>
              <a:ea typeface="Verdana"/>
              <a:cs typeface="Verdana"/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amursoja@gmail.com</a:t>
            </a: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info@vniisoi.ru</a:t>
            </a:r>
            <a:endParaRPr sz="1600" dirty="0">
              <a:solidFill>
                <a:schemeClr val="tx1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83" name="Shape 83"/>
          <p:cNvSpPr txBox="1"/>
          <p:nvPr/>
        </p:nvSpPr>
        <p:spPr>
          <a:xfrm>
            <a:off x="6204748" y="3914249"/>
            <a:ext cx="5179218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lang="ru-RU" sz="1600" dirty="0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Врио директора</a:t>
            </a:r>
            <a:endParaRPr sz="1600" dirty="0">
              <a:solidFill>
                <a:schemeClr val="tx1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84" name="Shape 84"/>
          <p:cNvSpPr txBox="1"/>
          <p:nvPr/>
        </p:nvSpPr>
        <p:spPr>
          <a:xfrm>
            <a:off x="6204748" y="4402727"/>
            <a:ext cx="516555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lang="ru-RU" sz="1600" b="1" dirty="0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Волкова Елена Александровна</a:t>
            </a:r>
            <a:r>
              <a:rPr lang="ru-RU" sz="1600" b="1" dirty="0">
                <a:latin typeface="Verdana"/>
                <a:ea typeface="Verdana"/>
                <a:cs typeface="Verdana"/>
              </a:rPr>
              <a:t>,</a:t>
            </a:r>
          </a:p>
          <a:p>
            <a:pPr marL="0" indent="0" algn="l"/>
            <a:r>
              <a:rPr lang="ru-RU" sz="1600" b="1" dirty="0">
                <a:latin typeface="Verdana"/>
                <a:ea typeface="Verdana"/>
                <a:cs typeface="Verdana"/>
              </a:rPr>
              <a:t>канд. </a:t>
            </a:r>
            <a:r>
              <a:rPr lang="ru-RU" sz="1600" b="1" dirty="0" err="1">
                <a:latin typeface="Verdana"/>
                <a:ea typeface="Verdana"/>
                <a:cs typeface="Verdana"/>
              </a:rPr>
              <a:t>экон</a:t>
            </a:r>
            <a:r>
              <a:rPr lang="ru-RU" sz="1600" b="1" dirty="0">
                <a:latin typeface="Verdana"/>
                <a:ea typeface="Verdana"/>
                <a:cs typeface="Verdana"/>
              </a:rPr>
              <a:t>. наук, доцент</a:t>
            </a:r>
            <a:endParaRPr lang="ru-RU" sz="1600" b="1" dirty="0">
              <a:solidFill>
                <a:schemeClr val="tx1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7" name="Shape 80"/>
          <p:cNvSpPr txBox="1"/>
          <p:nvPr/>
        </p:nvSpPr>
        <p:spPr>
          <a:xfrm>
            <a:off x="6276756" y="1550722"/>
            <a:ext cx="5255112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lang="ru-RU" sz="2000" b="1" dirty="0">
                <a:solidFill>
                  <a:srgbClr val="0D7D25"/>
                </a:solidFill>
                <a:latin typeface="Verdana"/>
                <a:ea typeface="Verdana"/>
                <a:cs typeface="Verdana"/>
              </a:rPr>
              <a:t>Федеральное государственное бюджетное научное учреждение</a:t>
            </a:r>
          </a:p>
          <a:p>
            <a:pPr marL="0" indent="0" algn="ctr"/>
            <a:r>
              <a:rPr lang="ru-RU" sz="2000" b="1" dirty="0">
                <a:solidFill>
                  <a:srgbClr val="0D7D25"/>
                </a:solidFill>
                <a:latin typeface="Verdana"/>
                <a:ea typeface="Verdana"/>
                <a:cs typeface="Verdana"/>
              </a:rPr>
              <a:t>Федеральный научный центр</a:t>
            </a:r>
          </a:p>
          <a:p>
            <a:pPr marL="0" indent="0" algn="ctr"/>
            <a:r>
              <a:rPr lang="ru-RU" sz="2000" b="1" dirty="0">
                <a:solidFill>
                  <a:srgbClr val="0D7D25"/>
                </a:solidFill>
                <a:latin typeface="Verdana"/>
                <a:ea typeface="Verdana"/>
                <a:cs typeface="Verdana"/>
              </a:rPr>
              <a:t>«Всероссийский научно-исследовательский институт сои»</a:t>
            </a:r>
            <a:endParaRPr sz="2000" b="1" dirty="0">
              <a:solidFill>
                <a:srgbClr val="0D7D25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0"/>
            <a:ext cx="5740309" cy="6858000"/>
          </a:xfrm>
          <a:prstGeom prst="flowChartDelay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575D1D-2177-04F5-35C8-900257E781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60648"/>
            <a:ext cx="952530" cy="94229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\Desktop\Золотая осень_2021\Фон боковика с надписью_зелёный, для презентаци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830" y="0"/>
            <a:ext cx="1212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280576" y="6165304"/>
            <a:ext cx="65572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44E0A19-BC30-EF07-0408-85D80FC33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150" y="-27384"/>
            <a:ext cx="121285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CBBCC54-2452-C46C-F59C-10D6400A002F}"/>
              </a:ext>
            </a:extLst>
          </p:cNvPr>
          <p:cNvSpPr/>
          <p:nvPr/>
        </p:nvSpPr>
        <p:spPr>
          <a:xfrm>
            <a:off x="11237820" y="6090593"/>
            <a:ext cx="655726" cy="50405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9" name="Управляющая кнопка: &quot;Пустой&quot;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963BB2A-8947-6AAC-C9E5-BF9C1349DFA0}"/>
              </a:ext>
            </a:extLst>
          </p:cNvPr>
          <p:cNvSpPr/>
          <p:nvPr/>
        </p:nvSpPr>
        <p:spPr>
          <a:xfrm>
            <a:off x="10992544" y="188640"/>
            <a:ext cx="1221526" cy="1774443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9E4043-7C5B-483A-8495-FA9BE6C1010B}"/>
              </a:ext>
            </a:extLst>
          </p:cNvPr>
          <p:cNvSpPr txBox="1"/>
          <p:nvPr/>
        </p:nvSpPr>
        <p:spPr>
          <a:xfrm>
            <a:off x="355013" y="157808"/>
            <a:ext cx="10599457" cy="36933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селекции</a:t>
            </a:r>
            <a:endParaRPr lang="ru-RU" b="1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DAD22AC-0528-412B-B225-7F0922115537}"/>
              </a:ext>
            </a:extLst>
          </p:cNvPr>
          <p:cNvSpPr/>
          <p:nvPr/>
        </p:nvSpPr>
        <p:spPr>
          <a:xfrm>
            <a:off x="343977" y="642754"/>
            <a:ext cx="10621527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проводятся  на опытном поле в с. Садовое  Тамбовского района (около 30 км от г.  Благовещенск)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F900F8FB-83AB-481E-B827-3651F98D5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763" y="2127977"/>
            <a:ext cx="3698094" cy="41593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F:\аавгуст 2022\IMG_0139.JPG">
            <a:extLst>
              <a:ext uri="{FF2B5EF4-FFF2-40B4-BE49-F238E27FC236}">
                <a16:creationId xmlns:a16="http://schemas.microsoft.com/office/drawing/2014/main" id="{58892826-5F0B-405C-B82B-6C554E31B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8613"/>
            <a:ext cx="3542119" cy="37238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3123EF8-1F8F-47CE-9C8C-337E098E31C4}"/>
              </a:ext>
            </a:extLst>
          </p:cNvPr>
          <p:cNvSpPr/>
          <p:nvPr/>
        </p:nvSpPr>
        <p:spPr>
          <a:xfrm>
            <a:off x="355013" y="1285507"/>
            <a:ext cx="3432093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коллекционного материала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91844A0-D74C-474E-9BAA-7747E6815EDC}"/>
              </a:ext>
            </a:extLst>
          </p:cNvPr>
          <p:cNvSpPr/>
          <p:nvPr/>
        </p:nvSpPr>
        <p:spPr>
          <a:xfrm>
            <a:off x="6492240" y="1183417"/>
            <a:ext cx="4345831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лучших образцов (родительских форм) по заданным признакам для включения в скрещивания и создания новых сортов сои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9016C9A-34E8-455C-9758-6AC629D2EF7C}"/>
              </a:ext>
            </a:extLst>
          </p:cNvPr>
          <p:cNvSpPr/>
          <p:nvPr/>
        </p:nvSpPr>
        <p:spPr>
          <a:xfrm>
            <a:off x="3573174" y="2682501"/>
            <a:ext cx="3958046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в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Государственном реестре селекционных достижений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находится 34 сорта сои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ультраскороспелых до позднеспелых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периодом вегетации от 87 до 125 дней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урожайностью от 24 до 42 ц/га.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BF08D346-B5DF-4300-A224-8257FEF9C1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"/>
          <a:stretch/>
        </p:blipFill>
        <p:spPr bwMode="auto">
          <a:xfrm>
            <a:off x="3347690" y="4362711"/>
            <a:ext cx="3958046" cy="2495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892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\Desktop\Золотая осень_2021\Фон боковика с надписью_зелёный, для презентаци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830" y="0"/>
            <a:ext cx="1212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280576" y="6165304"/>
            <a:ext cx="65572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44E0A19-BC30-EF07-0408-85D80FC33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150" y="-27384"/>
            <a:ext cx="121285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CBBCC54-2452-C46C-F59C-10D6400A002F}"/>
              </a:ext>
            </a:extLst>
          </p:cNvPr>
          <p:cNvSpPr/>
          <p:nvPr/>
        </p:nvSpPr>
        <p:spPr>
          <a:xfrm>
            <a:off x="11237820" y="6090593"/>
            <a:ext cx="655726" cy="50405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29" name="Управляющая кнопка: &quot;Пустой&quot;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963BB2A-8947-6AAC-C9E5-BF9C1349DFA0}"/>
              </a:ext>
            </a:extLst>
          </p:cNvPr>
          <p:cNvSpPr/>
          <p:nvPr/>
        </p:nvSpPr>
        <p:spPr>
          <a:xfrm>
            <a:off x="10992544" y="188640"/>
            <a:ext cx="1221526" cy="1774443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9E4043-7C5B-483A-8495-FA9BE6C1010B}"/>
              </a:ext>
            </a:extLst>
          </p:cNvPr>
          <p:cNvSpPr txBox="1"/>
          <p:nvPr/>
        </p:nvSpPr>
        <p:spPr>
          <a:xfrm>
            <a:off x="355013" y="157808"/>
            <a:ext cx="10599457" cy="36933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земледелия, агрохимии и защиты растений</a:t>
            </a:r>
            <a:endParaRPr lang="ru-RU" b="1" dirty="0"/>
          </a:p>
        </p:txBody>
      </p:sp>
      <p:sp>
        <p:nvSpPr>
          <p:cNvPr id="17" name="Стрелка: вправо с вырезом 16">
            <a:extLst>
              <a:ext uri="{FF2B5EF4-FFF2-40B4-BE49-F238E27FC236}">
                <a16:creationId xmlns:a16="http://schemas.microsoft.com/office/drawing/2014/main" id="{C118EEC1-974E-4ACD-ABD2-BCC8D6B9E9C9}"/>
              </a:ext>
            </a:extLst>
          </p:cNvPr>
          <p:cNvSpPr/>
          <p:nvPr/>
        </p:nvSpPr>
        <p:spPr>
          <a:xfrm>
            <a:off x="352403" y="538575"/>
            <a:ext cx="3662487" cy="819878"/>
          </a:xfrm>
          <a:prstGeom prst="notchedRightArrow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исследований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9F25E2-20AC-4B38-BD68-9D786DE1296F}"/>
              </a:ext>
            </a:extLst>
          </p:cNvPr>
          <p:cNvSpPr txBox="1"/>
          <p:nvPr/>
        </p:nvSpPr>
        <p:spPr>
          <a:xfrm>
            <a:off x="4185342" y="607292"/>
            <a:ext cx="6815878" cy="14773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эколого-агрохимических факторов на уровень элементов питания и биологическую активность почвы,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оценка эффективности севооборотов;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вредителей и болезней в зерно-соевых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аг-роценозах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2DCE43-C018-4FF9-81EA-5E17D58EF9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83" y="2372320"/>
            <a:ext cx="5140741" cy="240106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998D36B-A101-468D-90CB-697D9F1A5BDE}"/>
              </a:ext>
            </a:extLst>
          </p:cNvPr>
          <p:cNvSpPr/>
          <p:nvPr/>
        </p:nvSpPr>
        <p:spPr>
          <a:xfrm>
            <a:off x="255698" y="5061081"/>
            <a:ext cx="4378086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 (а) и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 (б) и численность связанных с ними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фосфатмобилизующих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микроорганизмов (ФММ), среднее за 2 года: 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контроль, 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– P30, 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– N42P48, 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– N24P30 + навоз 4,8 т</a:t>
            </a:r>
          </a:p>
          <a:p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1910AFD-91A8-4CFB-8DBB-2190C500D2D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397" y="2164772"/>
            <a:ext cx="5423073" cy="364623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548B52C-74CA-4DA1-80C0-895759533DC6}"/>
              </a:ext>
            </a:extLst>
          </p:cNvPr>
          <p:cNvSpPr/>
          <p:nvPr/>
        </p:nvSpPr>
        <p:spPr>
          <a:xfrm>
            <a:off x="4928878" y="592712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Дендрограмма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сходства локальных фаун насекомых – вредителей сои районов зоны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соесеяния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Амурской области по коэффициенту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Жаккара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8375934-1260-4AA0-A82F-71BE70C441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0765" y="5093722"/>
            <a:ext cx="1703652" cy="86113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3C92CDC-4EEE-4F2E-A0DD-1C6479A38B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793" y="1240980"/>
            <a:ext cx="1797264" cy="124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05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\Desktop\Золотая осень_2021\Фон боковика с надписью_зелёный, для презентаци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830" y="0"/>
            <a:ext cx="1212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280576" y="6165304"/>
            <a:ext cx="65572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44E0A19-BC30-EF07-0408-85D80FC33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150" y="-27384"/>
            <a:ext cx="121285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CBBCC54-2452-C46C-F59C-10D6400A002F}"/>
              </a:ext>
            </a:extLst>
          </p:cNvPr>
          <p:cNvSpPr/>
          <p:nvPr/>
        </p:nvSpPr>
        <p:spPr>
          <a:xfrm>
            <a:off x="11237820" y="6090593"/>
            <a:ext cx="655726" cy="50405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9" name="Управляющая кнопка: &quot;Пустой&quot;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963BB2A-8947-6AAC-C9E5-BF9C1349DFA0}"/>
              </a:ext>
            </a:extLst>
          </p:cNvPr>
          <p:cNvSpPr/>
          <p:nvPr/>
        </p:nvSpPr>
        <p:spPr>
          <a:xfrm>
            <a:off x="10992544" y="188640"/>
            <a:ext cx="1221526" cy="1774443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9E4043-7C5B-483A-8495-FA9BE6C1010B}"/>
              </a:ext>
            </a:extLst>
          </p:cNvPr>
          <p:cNvSpPr txBox="1"/>
          <p:nvPr/>
        </p:nvSpPr>
        <p:spPr>
          <a:xfrm>
            <a:off x="355013" y="157808"/>
            <a:ext cx="10599457" cy="36933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физиологии и биохимии растений</a:t>
            </a:r>
            <a:endParaRPr lang="ru-RU" b="1" dirty="0"/>
          </a:p>
        </p:txBody>
      </p:sp>
      <p:sp>
        <p:nvSpPr>
          <p:cNvPr id="17" name="Стрелка: вправо с вырезом 16">
            <a:extLst>
              <a:ext uri="{FF2B5EF4-FFF2-40B4-BE49-F238E27FC236}">
                <a16:creationId xmlns:a16="http://schemas.microsoft.com/office/drawing/2014/main" id="{C118EEC1-974E-4ACD-ABD2-BCC8D6B9E9C9}"/>
              </a:ext>
            </a:extLst>
          </p:cNvPr>
          <p:cNvSpPr/>
          <p:nvPr/>
        </p:nvSpPr>
        <p:spPr>
          <a:xfrm>
            <a:off x="352403" y="709279"/>
            <a:ext cx="3662487" cy="819878"/>
          </a:xfrm>
          <a:prstGeom prst="notchedRightArrow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исследований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9F25E2-20AC-4B38-BD68-9D786DE1296F}"/>
              </a:ext>
            </a:extLst>
          </p:cNvPr>
          <p:cNvSpPr txBox="1"/>
          <p:nvPr/>
        </p:nvSpPr>
        <p:spPr>
          <a:xfrm>
            <a:off x="4185342" y="607292"/>
            <a:ext cx="6815878" cy="17543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fontAlgn="base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сортов,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сортообразцов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культурной и форм дикой сои с высоким уровнем фотосинтетической активности и продуктивности, формирования генеративных органов, слабо реагирующих на продолжительность светового дня, адаптированные к стрессовым факторам среды для повышения эффективности селекционного процесса.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06B7E52-11F6-4530-9665-3F39731CD5D5}"/>
              </a:ext>
            </a:extLst>
          </p:cNvPr>
          <p:cNvSpPr/>
          <p:nvPr/>
        </p:nvSpPr>
        <p:spPr>
          <a:xfrm>
            <a:off x="352403" y="2087386"/>
            <a:ext cx="2246064" cy="338554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>
            <a:sp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Полевые исследования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D490EF-4167-4199-A1D8-21D91B4657F5}"/>
              </a:ext>
            </a:extLst>
          </p:cNvPr>
          <p:cNvSpPr/>
          <p:nvPr/>
        </p:nvSpPr>
        <p:spPr>
          <a:xfrm>
            <a:off x="242039" y="2543757"/>
            <a:ext cx="1059945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(проводятся  на опытном поле нашего института в селе Садовое  Тамбовского района, около 30 км от г. Благовещенск)</a:t>
            </a:r>
          </a:p>
          <a:p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0405455-0AE9-44FC-8195-CC937281418B}"/>
              </a:ext>
            </a:extLst>
          </p:cNvPr>
          <p:cNvSpPr/>
          <p:nvPr/>
        </p:nvSpPr>
        <p:spPr>
          <a:xfrm>
            <a:off x="242040" y="3184794"/>
            <a:ext cx="10599458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Изучается работа фотосинтетической активности растений культурной и дикой сои по показателям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флуориметрии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работе используется современный анализатор эффективности MINI-PAM;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Изучаются различные сорта сои по формированию репродуктивных  органов (цветки, завязи, бобы) в зависимости от условий выращивания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71F5D6-B4FF-4776-B687-75C8F2809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123" y="4338296"/>
            <a:ext cx="1974934" cy="23614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B480F0-8C35-4F10-8831-B81724329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3037" y="4338296"/>
            <a:ext cx="2116323" cy="23681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81C5CE2-FECD-4E29-A626-DFFB0019C7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3340" y="4364872"/>
            <a:ext cx="2700762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89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\Desktop\Золотая осень_2021\Фон боковика с надписью_зелёный, для презентаци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830" y="0"/>
            <a:ext cx="1212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280576" y="6165304"/>
            <a:ext cx="65572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44E0A19-BC30-EF07-0408-85D80FC33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150" y="-27384"/>
            <a:ext cx="121285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CBBCC54-2452-C46C-F59C-10D6400A002F}"/>
              </a:ext>
            </a:extLst>
          </p:cNvPr>
          <p:cNvSpPr/>
          <p:nvPr/>
        </p:nvSpPr>
        <p:spPr>
          <a:xfrm>
            <a:off x="11237820" y="6090593"/>
            <a:ext cx="655726" cy="50405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29" name="Управляющая кнопка: &quot;Пустой&quot;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963BB2A-8947-6AAC-C9E5-BF9C1349DFA0}"/>
              </a:ext>
            </a:extLst>
          </p:cNvPr>
          <p:cNvSpPr/>
          <p:nvPr/>
        </p:nvSpPr>
        <p:spPr>
          <a:xfrm>
            <a:off x="10992544" y="188640"/>
            <a:ext cx="1221526" cy="1774443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9E4043-7C5B-483A-8495-FA9BE6C1010B}"/>
              </a:ext>
            </a:extLst>
          </p:cNvPr>
          <p:cNvSpPr txBox="1"/>
          <p:nvPr/>
        </p:nvSpPr>
        <p:spPr>
          <a:xfrm>
            <a:off x="355013" y="157808"/>
            <a:ext cx="10599457" cy="36933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физиологии и биохимии растений</a:t>
            </a:r>
            <a:endParaRPr lang="ru-RU" b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06B7E52-11F6-4530-9665-3F39731CD5D5}"/>
              </a:ext>
            </a:extLst>
          </p:cNvPr>
          <p:cNvSpPr/>
          <p:nvPr/>
        </p:nvSpPr>
        <p:spPr>
          <a:xfrm>
            <a:off x="1137211" y="737307"/>
            <a:ext cx="2788649" cy="338554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>
            <a:sp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Лабораторные исследования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D490EF-4167-4199-A1D8-21D91B4657F5}"/>
              </a:ext>
            </a:extLst>
          </p:cNvPr>
          <p:cNvSpPr/>
          <p:nvPr/>
        </p:nvSpPr>
        <p:spPr>
          <a:xfrm>
            <a:off x="355013" y="1225631"/>
            <a:ext cx="3947436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(проводятся в институте города Благовещенск)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0405455-0AE9-44FC-8195-CC937281418B}"/>
              </a:ext>
            </a:extLst>
          </p:cNvPr>
          <p:cNvSpPr/>
          <p:nvPr/>
        </p:nvSpPr>
        <p:spPr>
          <a:xfrm>
            <a:off x="110594" y="1683178"/>
            <a:ext cx="5320942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Выращивание сои на гидропонных установках и фитотроне (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климокамере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 целью выявления их устойчивости к различным заданным климатическим условиям;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Выращивание растений сои с целью получения полноценных семян для сокращения селекционного процесса, для дальнейшего создания новых сортов сои;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устойчивости к низким положительным температурам в период прорастания семян </a:t>
            </a:r>
          </a:p>
        </p:txBody>
      </p:sp>
      <p:pic>
        <p:nvPicPr>
          <p:cNvPr id="16" name="Picture 4" descr="C:\Users\user\Desktop\2024\фото лабор опыта\Бзщ.jpg">
            <a:extLst>
              <a:ext uri="{FF2B5EF4-FFF2-40B4-BE49-F238E27FC236}">
                <a16:creationId xmlns:a16="http://schemas.microsoft.com/office/drawing/2014/main" id="{74569F55-3144-40B5-A390-F77222A77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240" y="4095623"/>
            <a:ext cx="1842060" cy="245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C06A13-215D-4121-A35A-ABAD8B743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94" y="4047271"/>
            <a:ext cx="1966567" cy="26220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F46B51-024D-4521-99CA-9111F5CEED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0717" y="5365838"/>
            <a:ext cx="2137819" cy="1598932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8F64195-F226-4F63-BA89-0BA92F505D3D}"/>
              </a:ext>
            </a:extLst>
          </p:cNvPr>
          <p:cNvSpPr/>
          <p:nvPr/>
        </p:nvSpPr>
        <p:spPr>
          <a:xfrm>
            <a:off x="7318840" y="597328"/>
            <a:ext cx="2300438" cy="338554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>
            <a:sp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Вегетационные опыты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2C75465-661B-46FA-9B9A-CFDAB18825EC}"/>
              </a:ext>
            </a:extLst>
          </p:cNvPr>
          <p:cNvSpPr/>
          <p:nvPr/>
        </p:nvSpPr>
        <p:spPr>
          <a:xfrm>
            <a:off x="5654741" y="1002777"/>
            <a:ext cx="5135179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(проводятся в вегетационном домике на территории  института г. Благовещенск)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DF91CF7-CCE5-4FAA-9108-11DF2D8BCE0F}"/>
              </a:ext>
            </a:extLst>
          </p:cNvPr>
          <p:cNvSpPr/>
          <p:nvPr/>
        </p:nvSpPr>
        <p:spPr>
          <a:xfrm>
            <a:off x="5654741" y="1683178"/>
            <a:ext cx="5135179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реакции новых сортов сои на длину светового дня с различной продолжительностью вегетационного периода и в зависимости от сроков  посева.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CDD2EDC-5010-429B-88C9-677F63926B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9913" y="2985586"/>
            <a:ext cx="2459657" cy="327508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55A364E-5070-4680-A9C9-3758356FB5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9891" y="4750170"/>
            <a:ext cx="2600029" cy="195002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79C6FDD-2B37-4CA4-A106-A0EC61A949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71685" y="2552271"/>
            <a:ext cx="1212850" cy="207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91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\Desktop\Золотая осень_2021\Фон боковика с надписью_зелёный, для презентаци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830" y="0"/>
            <a:ext cx="1212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280576" y="6165304"/>
            <a:ext cx="65572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44E0A19-BC30-EF07-0408-85D80FC33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150" y="-27384"/>
            <a:ext cx="121285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CBBCC54-2452-C46C-F59C-10D6400A002F}"/>
              </a:ext>
            </a:extLst>
          </p:cNvPr>
          <p:cNvSpPr/>
          <p:nvPr/>
        </p:nvSpPr>
        <p:spPr>
          <a:xfrm>
            <a:off x="11237820" y="6090593"/>
            <a:ext cx="655726" cy="50405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29" name="Управляющая кнопка: &quot;Пустой&quot;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963BB2A-8947-6AAC-C9E5-BF9C1349DFA0}"/>
              </a:ext>
            </a:extLst>
          </p:cNvPr>
          <p:cNvSpPr/>
          <p:nvPr/>
        </p:nvSpPr>
        <p:spPr>
          <a:xfrm>
            <a:off x="10992544" y="188640"/>
            <a:ext cx="1221526" cy="1774443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9E4043-7C5B-483A-8495-FA9BE6C1010B}"/>
              </a:ext>
            </a:extLst>
          </p:cNvPr>
          <p:cNvSpPr txBox="1"/>
          <p:nvPr/>
        </p:nvSpPr>
        <p:spPr>
          <a:xfrm>
            <a:off x="355013" y="157808"/>
            <a:ext cx="10599457" cy="36933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</a:t>
            </a:r>
            <a:r>
              <a:rPr lang="ru-RU" b="1" spc="5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биологических исследований</a:t>
            </a:r>
            <a:endParaRPr lang="ru-RU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4D5A10-2E32-4817-83BF-2169BBE422A3}"/>
              </a:ext>
            </a:extLst>
          </p:cNvPr>
          <p:cNvSpPr txBox="1"/>
          <p:nvPr/>
        </p:nvSpPr>
        <p:spPr>
          <a:xfrm>
            <a:off x="4729738" y="586828"/>
            <a:ext cx="6033553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дальневосточных природных популяций клубеньковых бактерий сои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EE2315-1865-4F92-B06B-6EE1336A5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969" y="1312796"/>
            <a:ext cx="5464673" cy="34925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C54A26-89CD-4AAC-8EA3-DC5748CA4F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4198" y="1480594"/>
            <a:ext cx="3056210" cy="192702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D2CC270-BA65-40AA-B0D9-1CAED9A7B9E0}"/>
              </a:ext>
            </a:extLst>
          </p:cNvPr>
          <p:cNvSpPr/>
          <p:nvPr/>
        </p:nvSpPr>
        <p:spPr>
          <a:xfrm>
            <a:off x="9278208" y="2100129"/>
            <a:ext cx="164697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Чистые культуры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ризобий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8095D1-3B50-43E2-AC3F-6C040FBF7A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4933" y="3933901"/>
            <a:ext cx="6686288" cy="2822138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4FE3E5D5-BA07-4D8C-97C7-CB22990A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0615" y="6189915"/>
            <a:ext cx="284427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dirty="0">
                <a:solidFill>
                  <a:schemeClr val="accent4">
                    <a:lumMod val="10000"/>
                  </a:schemeClr>
                </a:solidFill>
                <a:cs typeface="Times New Roman" panose="02020603050405020304" pitchFamily="18" charset="0"/>
              </a:rPr>
              <a:t>Определение вирулентности коллекционных штаммов ризобий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444888-CA24-4C3B-A842-129B0876AA9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30" t="12597" r="13258" b="17451"/>
          <a:stretch/>
        </p:blipFill>
        <p:spPr>
          <a:xfrm>
            <a:off x="267324" y="5228640"/>
            <a:ext cx="2399219" cy="1529211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4559319-1D87-41FA-86A7-19A01007C6AD}"/>
              </a:ext>
            </a:extLst>
          </p:cNvPr>
          <p:cNvSpPr/>
          <p:nvPr/>
        </p:nvSpPr>
        <p:spPr>
          <a:xfrm>
            <a:off x="352403" y="4920863"/>
            <a:ext cx="1673215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Дикорастущая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соя</a:t>
            </a:r>
          </a:p>
        </p:txBody>
      </p:sp>
      <p:sp>
        <p:nvSpPr>
          <p:cNvPr id="3" name="Стрелка: вправо с вырезом 2">
            <a:extLst>
              <a:ext uri="{FF2B5EF4-FFF2-40B4-BE49-F238E27FC236}">
                <a16:creationId xmlns:a16="http://schemas.microsoft.com/office/drawing/2014/main" id="{78661F29-37D4-49B4-8A6D-CC6A072938B0}"/>
              </a:ext>
            </a:extLst>
          </p:cNvPr>
          <p:cNvSpPr/>
          <p:nvPr/>
        </p:nvSpPr>
        <p:spPr>
          <a:xfrm>
            <a:off x="352403" y="538575"/>
            <a:ext cx="3662487" cy="819878"/>
          </a:xfrm>
          <a:prstGeom prst="notchedRightArrow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исследований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5478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DA8A746-B601-4BE8-AC47-AD53134FF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0" y="4395092"/>
            <a:ext cx="5096489" cy="240401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E6C6331-99AE-43F6-83A9-C724BF97D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556" y="4657402"/>
            <a:ext cx="2849413" cy="2137060"/>
          </a:xfrm>
          <a:prstGeom prst="rect">
            <a:avLst/>
          </a:prstGeom>
        </p:spPr>
      </p:pic>
      <p:pic>
        <p:nvPicPr>
          <p:cNvPr id="2050" name="Picture 2" descr="d:\user\Desktop\Золотая осень_2021\Фон боковика с надписью_зелёный, для презентаци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830" y="0"/>
            <a:ext cx="1212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280576" y="6165304"/>
            <a:ext cx="65572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44E0A19-BC30-EF07-0408-85D80FC33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150" y="-27384"/>
            <a:ext cx="121285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CBBCC54-2452-C46C-F59C-10D6400A002F}"/>
              </a:ext>
            </a:extLst>
          </p:cNvPr>
          <p:cNvSpPr/>
          <p:nvPr/>
        </p:nvSpPr>
        <p:spPr>
          <a:xfrm>
            <a:off x="11237820" y="6090593"/>
            <a:ext cx="655726" cy="50405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9" name="Управляющая кнопка: &quot;Пустой&quot;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963BB2A-8947-6AAC-C9E5-BF9C1349DFA0}"/>
              </a:ext>
            </a:extLst>
          </p:cNvPr>
          <p:cNvSpPr/>
          <p:nvPr/>
        </p:nvSpPr>
        <p:spPr>
          <a:xfrm>
            <a:off x="10992544" y="188640"/>
            <a:ext cx="1221526" cy="1774443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9E4043-7C5B-483A-8495-FA9BE6C1010B}"/>
              </a:ext>
            </a:extLst>
          </p:cNvPr>
          <p:cNvSpPr txBox="1"/>
          <p:nvPr/>
        </p:nvSpPr>
        <p:spPr>
          <a:xfrm>
            <a:off x="355013" y="157808"/>
            <a:ext cx="10599457" cy="36933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</a:t>
            </a:r>
            <a:r>
              <a:rPr lang="ru-RU" b="1" spc="5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биологических исследований</a:t>
            </a:r>
            <a:endParaRPr lang="ru-RU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1547F9-BAA4-4B38-B82D-BBA3679266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9569"/>
          <a:stretch/>
        </p:blipFill>
        <p:spPr>
          <a:xfrm>
            <a:off x="190802" y="1379161"/>
            <a:ext cx="5818516" cy="25932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DBD8FF-1929-42B5-9BC1-83DBD5156D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3867" y="4302097"/>
            <a:ext cx="3708288" cy="24721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A677D3-1BE6-43D6-B52D-A5263D1CED14}"/>
              </a:ext>
            </a:extLst>
          </p:cNvPr>
          <p:cNvSpPr txBox="1"/>
          <p:nvPr/>
        </p:nvSpPr>
        <p:spPr>
          <a:xfrm>
            <a:off x="257252" y="880112"/>
            <a:ext cx="5212902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Стимуляция прорастания семян сои сорта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Сентябринка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96D267-08D4-4A8C-B3F1-6E25F2DEF2D9}"/>
              </a:ext>
            </a:extLst>
          </p:cNvPr>
          <p:cNvSpPr txBox="1"/>
          <p:nvPr/>
        </p:nvSpPr>
        <p:spPr>
          <a:xfrm>
            <a:off x="630656" y="4062298"/>
            <a:ext cx="1600522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инокуляции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4DACC8F-462A-4916-AD3B-10E70BB2D3FC}"/>
              </a:ext>
            </a:extLst>
          </p:cNvPr>
          <p:cNvSpPr/>
          <p:nvPr/>
        </p:nvSpPr>
        <p:spPr>
          <a:xfrm>
            <a:off x="3034290" y="4074655"/>
            <a:ext cx="3570874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Инокуляция коллекционным штаммом</a:t>
            </a:r>
            <a:endParaRPr lang="ru-RU" sz="1600" dirty="0"/>
          </a:p>
        </p:txBody>
      </p:sp>
      <p:pic>
        <p:nvPicPr>
          <p:cNvPr id="23" name="Рисунок 1">
            <a:extLst>
              <a:ext uri="{FF2B5EF4-FFF2-40B4-BE49-F238E27FC236}">
                <a16:creationId xmlns:a16="http://schemas.microsoft.com/office/drawing/2014/main" id="{9BA74A9F-3BB7-4607-9B83-D377B9F4DF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867" y="1466145"/>
            <a:ext cx="3708288" cy="250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887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\Desktop\Золотая осень_2021\Фон боковика с надписью_зелёный, для презентаци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830" y="0"/>
            <a:ext cx="1212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280576" y="6165304"/>
            <a:ext cx="65572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44E0A19-BC30-EF07-0408-85D80FC33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150" y="-27384"/>
            <a:ext cx="121285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CBBCC54-2452-C46C-F59C-10D6400A002F}"/>
              </a:ext>
            </a:extLst>
          </p:cNvPr>
          <p:cNvSpPr/>
          <p:nvPr/>
        </p:nvSpPr>
        <p:spPr>
          <a:xfrm>
            <a:off x="11237820" y="6090593"/>
            <a:ext cx="655726" cy="50405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9" name="Управляющая кнопка: &quot;Пустой&quot;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963BB2A-8947-6AAC-C9E5-BF9C1349DFA0}"/>
              </a:ext>
            </a:extLst>
          </p:cNvPr>
          <p:cNvSpPr/>
          <p:nvPr/>
        </p:nvSpPr>
        <p:spPr>
          <a:xfrm>
            <a:off x="10992544" y="188640"/>
            <a:ext cx="1221526" cy="1774443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9E4043-7C5B-483A-8495-FA9BE6C1010B}"/>
              </a:ext>
            </a:extLst>
          </p:cNvPr>
          <p:cNvSpPr txBox="1"/>
          <p:nvPr/>
        </p:nvSpPr>
        <p:spPr>
          <a:xfrm>
            <a:off x="355013" y="157808"/>
            <a:ext cx="10599457" cy="36933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биотехнологии</a:t>
            </a:r>
            <a:endParaRPr lang="ru-RU" b="1" dirty="0"/>
          </a:p>
        </p:txBody>
      </p:sp>
      <p:sp>
        <p:nvSpPr>
          <p:cNvPr id="17" name="Стрелка: вправо с вырезом 16">
            <a:extLst>
              <a:ext uri="{FF2B5EF4-FFF2-40B4-BE49-F238E27FC236}">
                <a16:creationId xmlns:a16="http://schemas.microsoft.com/office/drawing/2014/main" id="{C118EEC1-974E-4ACD-ABD2-BCC8D6B9E9C9}"/>
              </a:ext>
            </a:extLst>
          </p:cNvPr>
          <p:cNvSpPr/>
          <p:nvPr/>
        </p:nvSpPr>
        <p:spPr>
          <a:xfrm>
            <a:off x="352403" y="538575"/>
            <a:ext cx="3662487" cy="819878"/>
          </a:xfrm>
          <a:prstGeom prst="notchedRightArrow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исследований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C45406-F8A6-49E0-A2E6-0B5BB23D7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075" y="4604061"/>
            <a:ext cx="8219320" cy="227392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57ADA74-46AA-43D8-A149-EC7A31CE9A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605" y="2399645"/>
            <a:ext cx="5118939" cy="20313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39F25E2-20AC-4B38-BD68-9D786DE1296F}"/>
              </a:ext>
            </a:extLst>
          </p:cNvPr>
          <p:cNvSpPr txBox="1"/>
          <p:nvPr/>
        </p:nvSpPr>
        <p:spPr>
          <a:xfrm>
            <a:off x="4185342" y="607292"/>
            <a:ext cx="6815878" cy="17543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паспортизация сортов сои методом анализа длин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микросателлитных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локусов;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экспрессии генов запасных белков, создание «транскрипционной карты»;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маркер-ассоциированная селекция сортов сои, устойчивых к биотическому стрессу.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0440F00-890D-4A08-B5E6-A449D9FD843B}"/>
              </a:ext>
            </a:extLst>
          </p:cNvPr>
          <p:cNvSpPr/>
          <p:nvPr/>
        </p:nvSpPr>
        <p:spPr>
          <a:xfrm>
            <a:off x="5394218" y="2710102"/>
            <a:ext cx="437605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Электрофореграмма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длин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микросателлитных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локусов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E343DEE-2FAE-4319-B715-6D129532D170}"/>
              </a:ext>
            </a:extLst>
          </p:cNvPr>
          <p:cNvSpPr/>
          <p:nvPr/>
        </p:nvSpPr>
        <p:spPr>
          <a:xfrm>
            <a:off x="5545506" y="4127051"/>
            <a:ext cx="5509329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Выравнивание нуклеотидных последовательностей</a:t>
            </a:r>
          </a:p>
        </p:txBody>
      </p:sp>
    </p:spTree>
    <p:extLst>
      <p:ext uri="{BB962C8B-B14F-4D97-AF65-F5344CB8AC3E}">
        <p14:creationId xmlns:p14="http://schemas.microsoft.com/office/powerpoint/2010/main" val="3147082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\Desktop\Золотая осень_2021\Фон боковика с надписью_зелёный, для презентаци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830" y="0"/>
            <a:ext cx="1212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280576" y="6165304"/>
            <a:ext cx="65572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44E0A19-BC30-EF07-0408-85D80FC33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150" y="-27384"/>
            <a:ext cx="121285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CBBCC54-2452-C46C-F59C-10D6400A002F}"/>
              </a:ext>
            </a:extLst>
          </p:cNvPr>
          <p:cNvSpPr/>
          <p:nvPr/>
        </p:nvSpPr>
        <p:spPr>
          <a:xfrm>
            <a:off x="11237820" y="6090593"/>
            <a:ext cx="655726" cy="50405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9" name="Управляющая кнопка: &quot;Пустой&quot;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963BB2A-8947-6AAC-C9E5-BF9C1349DFA0}"/>
              </a:ext>
            </a:extLst>
          </p:cNvPr>
          <p:cNvSpPr/>
          <p:nvPr/>
        </p:nvSpPr>
        <p:spPr>
          <a:xfrm>
            <a:off x="10992544" y="188640"/>
            <a:ext cx="1221526" cy="1774443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9E4043-7C5B-483A-8495-FA9BE6C1010B}"/>
              </a:ext>
            </a:extLst>
          </p:cNvPr>
          <p:cNvSpPr txBox="1"/>
          <p:nvPr/>
        </p:nvSpPr>
        <p:spPr>
          <a:xfrm>
            <a:off x="355013" y="157808"/>
            <a:ext cx="10599457" cy="36933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биотехнологии</a:t>
            </a:r>
            <a:endParaRPr lang="ru-RU" b="1" dirty="0"/>
          </a:p>
        </p:txBody>
      </p:sp>
      <p:sp>
        <p:nvSpPr>
          <p:cNvPr id="17" name="Стрелка: вправо с вырезом 16">
            <a:extLst>
              <a:ext uri="{FF2B5EF4-FFF2-40B4-BE49-F238E27FC236}">
                <a16:creationId xmlns:a16="http://schemas.microsoft.com/office/drawing/2014/main" id="{C118EEC1-974E-4ACD-ABD2-BCC8D6B9E9C9}"/>
              </a:ext>
            </a:extLst>
          </p:cNvPr>
          <p:cNvSpPr/>
          <p:nvPr/>
        </p:nvSpPr>
        <p:spPr>
          <a:xfrm>
            <a:off x="352403" y="538575"/>
            <a:ext cx="3662487" cy="819878"/>
          </a:xfrm>
          <a:prstGeom prst="notchedRightArrow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Исследовательские процессы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3CDEDA-BFD9-4F54-92F4-FD4AFD701F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775" y="3122576"/>
            <a:ext cx="5573212" cy="304272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25FE3D-4156-47D1-902E-9243D09853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332" y="2743199"/>
            <a:ext cx="3842890" cy="35379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0A941EA-964D-4C9B-BBEB-4E7B7E67A22C}"/>
              </a:ext>
            </a:extLst>
          </p:cNvPr>
          <p:cNvSpPr/>
          <p:nvPr/>
        </p:nvSpPr>
        <p:spPr>
          <a:xfrm>
            <a:off x="763155" y="6366617"/>
            <a:ext cx="240360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Амплификатор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CFX96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90C375C-11DF-4292-A73F-2FC24C8DC828}"/>
              </a:ext>
            </a:extLst>
          </p:cNvPr>
          <p:cNvSpPr/>
          <p:nvPr/>
        </p:nvSpPr>
        <p:spPr>
          <a:xfrm>
            <a:off x="6986325" y="6330860"/>
            <a:ext cx="227043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Выделенная ДНК сои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9F25E2-20AC-4B38-BD68-9D786DE1296F}"/>
              </a:ext>
            </a:extLst>
          </p:cNvPr>
          <p:cNvSpPr txBox="1"/>
          <p:nvPr/>
        </p:nvSpPr>
        <p:spPr>
          <a:xfrm>
            <a:off x="4185342" y="607292"/>
            <a:ext cx="6815878" cy="23083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Выделение и очистка ДНК, РНК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кДНК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РНК методом обратной транскрипции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ПЦР как классической, так и реального времени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Секвенирование,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полногеномное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коротких последовательностей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Маркирование генома и создание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праймеров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Биоинформатический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анализ биологических последовательностей и результатов опытов</a:t>
            </a:r>
          </a:p>
        </p:txBody>
      </p:sp>
    </p:spTree>
    <p:extLst>
      <p:ext uri="{BB962C8B-B14F-4D97-AF65-F5344CB8AC3E}">
        <p14:creationId xmlns:p14="http://schemas.microsoft.com/office/powerpoint/2010/main" val="3778216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\Desktop\Золотая осень_2021\Фон боковика с надписью_зелёный, для презентаци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830" y="0"/>
            <a:ext cx="1212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280576" y="6165304"/>
            <a:ext cx="65572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44E0A19-BC30-EF07-0408-85D80FC33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150" y="-27384"/>
            <a:ext cx="121285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CBBCC54-2452-C46C-F59C-10D6400A002F}"/>
              </a:ext>
            </a:extLst>
          </p:cNvPr>
          <p:cNvSpPr/>
          <p:nvPr/>
        </p:nvSpPr>
        <p:spPr>
          <a:xfrm>
            <a:off x="11237820" y="6090593"/>
            <a:ext cx="655726" cy="50405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9" name="Управляющая кнопка: &quot;Пустой&quot;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963BB2A-8947-6AAC-C9E5-BF9C1349DFA0}"/>
              </a:ext>
            </a:extLst>
          </p:cNvPr>
          <p:cNvSpPr/>
          <p:nvPr/>
        </p:nvSpPr>
        <p:spPr>
          <a:xfrm>
            <a:off x="10992544" y="188640"/>
            <a:ext cx="1221526" cy="1774443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9E4043-7C5B-483A-8495-FA9BE6C1010B}"/>
              </a:ext>
            </a:extLst>
          </p:cNvPr>
          <p:cNvSpPr txBox="1"/>
          <p:nvPr/>
        </p:nvSpPr>
        <p:spPr>
          <a:xfrm>
            <a:off x="355013" y="157808"/>
            <a:ext cx="10599457" cy="36933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Агроинженерный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</a:t>
            </a:r>
            <a:endParaRPr lang="ru-RU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4D5A10-2E32-4817-83BF-2169BBE422A3}"/>
              </a:ext>
            </a:extLst>
          </p:cNvPr>
          <p:cNvSpPr txBox="1"/>
          <p:nvPr/>
        </p:nvSpPr>
        <p:spPr>
          <a:xfrm>
            <a:off x="4171023" y="699459"/>
            <a:ext cx="6815878" cy="25853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разработка новых технологических процессов и приёмов в области механизации возделывания, уборки и переработки сельскохозяйственной продукции.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фундаментальных и приоритетных прикладных исследований для обоснования системы почвозащитных энергосберегающих технологий и машин.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опытно-конструкторских работ и работ по изготовлению и монтажу конструкций, машин, и механизмов</a:t>
            </a:r>
          </a:p>
        </p:txBody>
      </p:sp>
      <p:sp>
        <p:nvSpPr>
          <p:cNvPr id="3" name="Стрелка: вправо с вырезом 2">
            <a:extLst>
              <a:ext uri="{FF2B5EF4-FFF2-40B4-BE49-F238E27FC236}">
                <a16:creationId xmlns:a16="http://schemas.microsoft.com/office/drawing/2014/main" id="{78661F29-37D4-49B4-8A6D-CC6A072938B0}"/>
              </a:ext>
            </a:extLst>
          </p:cNvPr>
          <p:cNvSpPr/>
          <p:nvPr/>
        </p:nvSpPr>
        <p:spPr>
          <a:xfrm>
            <a:off x="352403" y="538575"/>
            <a:ext cx="3662487" cy="819878"/>
          </a:xfrm>
          <a:prstGeom prst="notchedRightArrow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исследований</a:t>
            </a:r>
            <a:endParaRPr lang="ru-RU" dirty="0"/>
          </a:p>
        </p:txBody>
      </p:sp>
      <p:pic>
        <p:nvPicPr>
          <p:cNvPr id="21" name="Picture 2" descr="C:\Users\Галина\Desktop\фото\Борона пружиннная БП-15.JPG">
            <a:extLst>
              <a:ext uri="{FF2B5EF4-FFF2-40B4-BE49-F238E27FC236}">
                <a16:creationId xmlns:a16="http://schemas.microsoft.com/office/drawing/2014/main" id="{46B77ADF-439F-4F48-ABEF-2BED730CC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570" y="3605191"/>
            <a:ext cx="2858163" cy="214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F9F4416-9A47-4E63-9825-58AC313C015A}"/>
              </a:ext>
            </a:extLst>
          </p:cNvPr>
          <p:cNvSpPr/>
          <p:nvPr/>
        </p:nvSpPr>
        <p:spPr>
          <a:xfrm>
            <a:off x="4529256" y="6040651"/>
            <a:ext cx="2165529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Борона пружинная БП-15</a:t>
            </a:r>
          </a:p>
        </p:txBody>
      </p:sp>
      <p:pic>
        <p:nvPicPr>
          <p:cNvPr id="25" name="Picture 3" descr="C:\Users\Галина\Desktop\фото\Блочно-модульный КЗС с ипоточнопериодической технологией обработки зерна в с. Поляна Серышевксого района.JPG">
            <a:extLst>
              <a:ext uri="{FF2B5EF4-FFF2-40B4-BE49-F238E27FC236}">
                <a16:creationId xmlns:a16="http://schemas.microsoft.com/office/drawing/2014/main" id="{21F136DB-C338-4EA6-81DB-2BEB8D79F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91" y="2264078"/>
            <a:ext cx="3805599" cy="299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C5D26E1-C821-48E8-8E24-85865DD0F37D}"/>
              </a:ext>
            </a:extLst>
          </p:cNvPr>
          <p:cNvSpPr/>
          <p:nvPr/>
        </p:nvSpPr>
        <p:spPr>
          <a:xfrm>
            <a:off x="352403" y="5578986"/>
            <a:ext cx="3662488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Блочно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-модульный зерносушильный комплекс с поточно-периодической технологией обработки зерна</a:t>
            </a:r>
          </a:p>
        </p:txBody>
      </p:sp>
      <p:pic>
        <p:nvPicPr>
          <p:cNvPr id="26" name="Picture 4" descr="C:\Users\Галина\Desktop\фото\теплогенератор ТГТ 1,0.JPG">
            <a:extLst>
              <a:ext uri="{FF2B5EF4-FFF2-40B4-BE49-F238E27FC236}">
                <a16:creationId xmlns:a16="http://schemas.microsoft.com/office/drawing/2014/main" id="{EB51A856-8B97-487A-8FA9-B456A05F5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1781" r="18428" b="-1781"/>
          <a:stretch/>
        </p:blipFill>
        <p:spPr bwMode="auto">
          <a:xfrm>
            <a:off x="7546412" y="3521034"/>
            <a:ext cx="2858163" cy="228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23AEC5C-7851-4F27-92F5-072060C3DE28}"/>
              </a:ext>
            </a:extLst>
          </p:cNvPr>
          <p:cNvSpPr/>
          <p:nvPr/>
        </p:nvSpPr>
        <p:spPr>
          <a:xfrm>
            <a:off x="7817307" y="5838363"/>
            <a:ext cx="2587268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Твердотопливный </a:t>
            </a:r>
          </a:p>
          <a:p>
            <a:pPr algn="ctr"/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теплогенератор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сушки зерна</a:t>
            </a:r>
          </a:p>
        </p:txBody>
      </p:sp>
    </p:spTree>
    <p:extLst>
      <p:ext uri="{BB962C8B-B14F-4D97-AF65-F5344CB8AC3E}">
        <p14:creationId xmlns:p14="http://schemas.microsoft.com/office/powerpoint/2010/main" val="663332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\Desktop\Золотая осень_2021\Фон боковика с надписью_зелёный, для презентаци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830" y="0"/>
            <a:ext cx="1212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280576" y="6165304"/>
            <a:ext cx="65572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44E0A19-BC30-EF07-0408-85D80FC33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150" y="-27384"/>
            <a:ext cx="121285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CBBCC54-2452-C46C-F59C-10D6400A002F}"/>
              </a:ext>
            </a:extLst>
          </p:cNvPr>
          <p:cNvSpPr/>
          <p:nvPr/>
        </p:nvSpPr>
        <p:spPr>
          <a:xfrm>
            <a:off x="11237820" y="6090593"/>
            <a:ext cx="655726" cy="50405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29" name="Управляющая кнопка: &quot;Пустой&quot;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963BB2A-8947-6AAC-C9E5-BF9C1349DFA0}"/>
              </a:ext>
            </a:extLst>
          </p:cNvPr>
          <p:cNvSpPr/>
          <p:nvPr/>
        </p:nvSpPr>
        <p:spPr>
          <a:xfrm>
            <a:off x="10992544" y="188640"/>
            <a:ext cx="1221526" cy="1774443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9E4043-7C5B-483A-8495-FA9BE6C1010B}"/>
              </a:ext>
            </a:extLst>
          </p:cNvPr>
          <p:cNvSpPr txBox="1"/>
          <p:nvPr/>
        </p:nvSpPr>
        <p:spPr>
          <a:xfrm>
            <a:off x="355013" y="157808"/>
            <a:ext cx="10599457" cy="36933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Агроинженерный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</a:t>
            </a:r>
            <a:endParaRPr lang="ru-RU" b="1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A5367FD-E96B-4664-90FD-F9A214904FEB}"/>
              </a:ext>
            </a:extLst>
          </p:cNvPr>
          <p:cNvSpPr/>
          <p:nvPr/>
        </p:nvSpPr>
        <p:spPr>
          <a:xfrm>
            <a:off x="355012" y="643135"/>
            <a:ext cx="10194249" cy="20313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сотрудники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агроинженерного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 занимаются усовершенствованием процесса уборки сои на основе автоматизации режимов работы комбайна для получения качественных семян, а также разработкой технологией сбора соевой половы и переработки ее на кормовые цели.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2026 года планируется НИОКР по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усовершенствованию технологии послеуборочной обработки зерна сои на семенные цел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и,  а также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разработке технологии получения многофункциональных кормовых добавок на основе трансформации соевого сырья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070A4-C3FA-4327-AA2C-4B5AF7E29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768" y="2867100"/>
            <a:ext cx="2595951" cy="2595951"/>
          </a:xfrm>
          <a:prstGeom prst="rect">
            <a:avLst/>
          </a:prstGeom>
        </p:spPr>
      </p:pic>
      <p:sp>
        <p:nvSpPr>
          <p:cNvPr id="19" name="Rectangle 6">
            <a:extLst>
              <a:ext uri="{FF2B5EF4-FFF2-40B4-BE49-F238E27FC236}">
                <a16:creationId xmlns:a16="http://schemas.microsoft.com/office/drawing/2014/main" id="{C3326C94-CF42-46D8-8664-305FCCFB0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698" y="5615006"/>
            <a:ext cx="2658987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Пресс-</a:t>
            </a:r>
            <a:r>
              <a:rPr kumimoji="0" lang="ru-RU" altLang="ru-RU" sz="1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гранулятор</a:t>
            </a:r>
            <a:r>
              <a:rPr kumimoji="0" lang="ru-RU" alt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шнекового типа </a:t>
            </a:r>
            <a:r>
              <a:rPr lang="ru-RU" altLang="ru-RU" sz="1600" i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для переработки соевой половы</a:t>
            </a:r>
            <a:r>
              <a:rPr kumimoji="0" lang="ru-RU" alt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8EC4C83D-9035-4C81-9C8D-5957707C9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27" y="3429000"/>
            <a:ext cx="2092071" cy="188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6">
            <a:extLst>
              <a:ext uri="{FF2B5EF4-FFF2-40B4-BE49-F238E27FC236}">
                <a16:creationId xmlns:a16="http://schemas.microsoft.com/office/drawing/2014/main" id="{6AB06E04-316E-49E0-9525-53014A623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592" y="5607057"/>
            <a:ext cx="2496739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Гранулы соевой</a:t>
            </a:r>
            <a:r>
              <a:rPr kumimoji="0" lang="ru-RU" altLang="ru-RU" sz="16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половы</a:t>
            </a:r>
            <a:endParaRPr kumimoji="0" lang="ru-RU" altLang="ru-RU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C:\Users\Галина\Desktop\фото комбайна\IMG_20221014_121739_1.jpg">
            <a:extLst>
              <a:ext uri="{FF2B5EF4-FFF2-40B4-BE49-F238E27FC236}">
                <a16:creationId xmlns:a16="http://schemas.microsoft.com/office/drawing/2014/main" id="{1F157F78-8AF2-43F9-8DE3-0BD37976B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r="17432"/>
          <a:stretch/>
        </p:blipFill>
        <p:spPr bwMode="auto">
          <a:xfrm>
            <a:off x="5653459" y="2866021"/>
            <a:ext cx="2595951" cy="259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458789C-B3C3-4748-816F-597E5F8BC7AA}"/>
              </a:ext>
            </a:extLst>
          </p:cNvPr>
          <p:cNvSpPr txBox="1"/>
          <p:nvPr/>
        </p:nvSpPr>
        <p:spPr>
          <a:xfrm>
            <a:off x="6060543" y="5706972"/>
            <a:ext cx="1903883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Макетный образец комбайна</a:t>
            </a:r>
          </a:p>
        </p:txBody>
      </p:sp>
      <p:pic>
        <p:nvPicPr>
          <p:cNvPr id="30" name="Picture 3" descr="C:\Users\Галина\Downloads\IMG_7406(1).jpg">
            <a:extLst>
              <a:ext uri="{FF2B5EF4-FFF2-40B4-BE49-F238E27FC236}">
                <a16:creationId xmlns:a16="http://schemas.microsoft.com/office/drawing/2014/main" id="{A85B28C7-DB70-45D0-89F9-0FC932335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886" y="2892525"/>
            <a:ext cx="2453070" cy="257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3CF1544-CF96-421B-91A8-06D113878F63}"/>
              </a:ext>
            </a:extLst>
          </p:cNvPr>
          <p:cNvSpPr txBox="1"/>
          <p:nvPr/>
        </p:nvSpPr>
        <p:spPr>
          <a:xfrm>
            <a:off x="8663524" y="5628860"/>
            <a:ext cx="2100682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для сбора соевой половы</a:t>
            </a:r>
          </a:p>
        </p:txBody>
      </p:sp>
    </p:spTree>
    <p:extLst>
      <p:ext uri="{BB962C8B-B14F-4D97-AF65-F5344CB8AC3E}">
        <p14:creationId xmlns:p14="http://schemas.microsoft.com/office/powerpoint/2010/main" val="1300252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user\Desktop\Золотницкий\Малыш К.К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274" y="4409401"/>
            <a:ext cx="2702168" cy="194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66664" y="230174"/>
            <a:ext cx="1081248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itchFamily="18" charset="0"/>
              </a:rPr>
              <a:t>Всероссийский НИИ сои был создан в 1968 году на базе Амурской государственной сельскохозяйственной опытной станции. Однако история его становления и развития относится к 1908 году, когда в Амурской области почвенно-ботаническим отрядом под руководством выдающегося почвоведа Николая Ивановича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740" y="1262270"/>
            <a:ext cx="2526033" cy="3439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3246322" y="987354"/>
            <a:ext cx="756119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itchFamily="18" charset="0"/>
              </a:rPr>
              <a:t>Прохорова были заложены первые экспериментальные опыты с целью исследования почв, климата и биоресурсов области.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91156" y="4896993"/>
            <a:ext cx="3426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сорт сои </a:t>
            </a:r>
            <a:r>
              <a:rPr lang="ru-RU" sz="1600" b="1" i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Амурская жёлтая популяция</a:t>
            </a:r>
            <a:r>
              <a:rPr lang="ru-RU" sz="1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 создан в 1927 году основоположником селекции и семеноводства сои в Приамурье Всеволодом Александровичем </a:t>
            </a:r>
            <a:r>
              <a:rPr lang="ru-RU" sz="1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Золотницким</a:t>
            </a:r>
            <a:endParaRPr lang="ru-RU" sz="16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28337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d:\user\Desktop\Золотницкий\Малыш Т.П. и Л.К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42" y="4442206"/>
            <a:ext cx="2631129" cy="191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27923" y="4548306"/>
            <a:ext cx="24558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Весомый вклад в селекцию сои</a:t>
            </a:r>
          </a:p>
          <a:p>
            <a:pPr algn="ctr"/>
            <a:r>
              <a:rPr lang="ru-RU" sz="1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Приамурье внесла династия селекционеров: </a:t>
            </a:r>
          </a:p>
          <a:p>
            <a:pPr algn="ctr"/>
            <a:r>
              <a:rPr lang="ru-RU" sz="1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К.К. Малыш, Т.П. Рязанцева, Л.К. Малыш</a:t>
            </a:r>
          </a:p>
        </p:txBody>
      </p:sp>
      <p:pic>
        <p:nvPicPr>
          <p:cNvPr id="1026" name="Picture 2" descr="d:\user\Desktop\Золотницкий\DSC_0007 (2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3" r="11100" b="14131"/>
          <a:stretch/>
        </p:blipFill>
        <p:spPr bwMode="auto">
          <a:xfrm>
            <a:off x="6707961" y="1577660"/>
            <a:ext cx="4465302" cy="258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1280576" y="6165304"/>
            <a:ext cx="65572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B20FA84D-6B6A-F679-FE61-DBB7878B4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150" y="-27384"/>
            <a:ext cx="121285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74CEBBEE-7CEC-B757-2D80-26CE0084CB60}"/>
              </a:ext>
            </a:extLst>
          </p:cNvPr>
          <p:cNvSpPr/>
          <p:nvPr/>
        </p:nvSpPr>
        <p:spPr>
          <a:xfrm>
            <a:off x="11237820" y="6090593"/>
            <a:ext cx="655726" cy="50405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Управляющая кнопка: &quot;Пустой&quot; 3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2CEEA15-05FB-6DE1-2867-C20307C7DF29}"/>
              </a:ext>
            </a:extLst>
          </p:cNvPr>
          <p:cNvSpPr/>
          <p:nvPr/>
        </p:nvSpPr>
        <p:spPr>
          <a:xfrm>
            <a:off x="10995154" y="188640"/>
            <a:ext cx="1221526" cy="1774443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 descr="d:\user\Desktop\Золотницкий\Закладка мелкоделяночных опытов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8"/>
          <a:stretch/>
        </p:blipFill>
        <p:spPr bwMode="auto">
          <a:xfrm flipH="1">
            <a:off x="3246322" y="1587085"/>
            <a:ext cx="4071641" cy="258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465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\Desktop\Золотая осень_2021\Фон боковика с надписью_зелёный, для презентаци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830" y="0"/>
            <a:ext cx="1212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280576" y="6165304"/>
            <a:ext cx="65572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44E0A19-BC30-EF07-0408-85D80FC33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150" y="-27384"/>
            <a:ext cx="121285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CBBCC54-2452-C46C-F59C-10D6400A002F}"/>
              </a:ext>
            </a:extLst>
          </p:cNvPr>
          <p:cNvSpPr/>
          <p:nvPr/>
        </p:nvSpPr>
        <p:spPr>
          <a:xfrm>
            <a:off x="11237820" y="6090593"/>
            <a:ext cx="655726" cy="50405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29" name="Управляющая кнопка: &quot;Пустой&quot;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963BB2A-8947-6AAC-C9E5-BF9C1349DFA0}"/>
              </a:ext>
            </a:extLst>
          </p:cNvPr>
          <p:cNvSpPr/>
          <p:nvPr/>
        </p:nvSpPr>
        <p:spPr>
          <a:xfrm>
            <a:off x="10992544" y="188640"/>
            <a:ext cx="1221526" cy="1774443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9E4043-7C5B-483A-8495-FA9BE6C1010B}"/>
              </a:ext>
            </a:extLst>
          </p:cNvPr>
          <p:cNvSpPr txBox="1"/>
          <p:nvPr/>
        </p:nvSpPr>
        <p:spPr>
          <a:xfrm>
            <a:off x="355013" y="157808"/>
            <a:ext cx="10599457" cy="36933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ПЕРСОНАЛ. ВАКАНСИИ</a:t>
            </a:r>
            <a:endParaRPr lang="ru-RU" b="1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05C168D-5C73-4BBE-95D7-B029FC3FC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447194"/>
              </p:ext>
            </p:extLst>
          </p:nvPr>
        </p:nvGraphicFramePr>
        <p:xfrm>
          <a:off x="355013" y="1183775"/>
          <a:ext cx="9520507" cy="478434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4038343">
                  <a:extLst>
                    <a:ext uri="{9D8B030D-6E8A-4147-A177-3AD203B41FA5}">
                      <a16:colId xmlns:a16="http://schemas.microsoft.com/office/drawing/2014/main" val="3820996341"/>
                    </a:ext>
                  </a:extLst>
                </a:gridCol>
                <a:gridCol w="2940909">
                  <a:extLst>
                    <a:ext uri="{9D8B030D-6E8A-4147-A177-3AD203B41FA5}">
                      <a16:colId xmlns:a16="http://schemas.microsoft.com/office/drawing/2014/main" val="3190655162"/>
                    </a:ext>
                  </a:extLst>
                </a:gridCol>
                <a:gridCol w="2541255">
                  <a:extLst>
                    <a:ext uri="{9D8B030D-6E8A-4147-A177-3AD203B41FA5}">
                      <a16:colId xmlns:a16="http://schemas.microsoft.com/office/drawing/2014/main" val="1977372155"/>
                    </a:ext>
                  </a:extLst>
                </a:gridCol>
              </a:tblGrid>
              <a:tr h="3451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Структурное подразделение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Должность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Количество, чел.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874772"/>
                  </a:ext>
                </a:extLst>
              </a:tr>
              <a:tr h="257446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Производственный отдел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Агроном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6499588"/>
                  </a:ext>
                </a:extLst>
              </a:tr>
              <a:tr h="2574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Агроном-семеновод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7860660"/>
                  </a:ext>
                </a:extLst>
              </a:tr>
              <a:tr h="2574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Механизатор 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866708"/>
                  </a:ext>
                </a:extLst>
              </a:tr>
              <a:tr h="272503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Лаборатория селекции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Агроном (специалист)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2-4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784010"/>
                  </a:ext>
                </a:extLst>
              </a:tr>
              <a:tr h="2574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Младший научный сотрудник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2042908"/>
                  </a:ext>
                </a:extLst>
              </a:tr>
              <a:tr h="5267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Лаборатория биологических исследований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Лаборант-исследователь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0420650"/>
                  </a:ext>
                </a:extLst>
              </a:tr>
              <a:tr h="257446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Лаборатория переработки сельскохозяйственной продукции и биохимического анализа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Ведущий научный сотрудник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3508308"/>
                  </a:ext>
                </a:extLst>
              </a:tr>
              <a:tr h="5386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Лаборант-исследователь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665826"/>
                  </a:ext>
                </a:extLst>
              </a:tr>
              <a:tr h="257446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Лаборатория физиологии и биохимии растений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Старший научный сотрудник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1434547"/>
                  </a:ext>
                </a:extLst>
              </a:tr>
              <a:tr h="2574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Младший научный сотрудник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1874223"/>
                  </a:ext>
                </a:extLst>
              </a:tr>
              <a:tr h="2574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Младший научный сотрудник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3122643"/>
                  </a:ext>
                </a:extLst>
              </a:tr>
              <a:tr h="2574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Лаборант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7089490"/>
                  </a:ext>
                </a:extLst>
              </a:tr>
              <a:tr h="2574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первичного семеноводства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Ведущий агроном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797500"/>
                  </a:ext>
                </a:extLst>
              </a:tr>
              <a:tr h="5267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экспериментальных технологий и машин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Электрогазосварщик занятый на резке и ручной сварке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32566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5803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\Desktop\Золотая осень_2021\Фон боковика с надписью_зелёный, для презентаци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830" y="0"/>
            <a:ext cx="1212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280576" y="6165304"/>
            <a:ext cx="65572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44E0A19-BC30-EF07-0408-85D80FC33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150" y="-27384"/>
            <a:ext cx="121285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CBBCC54-2452-C46C-F59C-10D6400A002F}"/>
              </a:ext>
            </a:extLst>
          </p:cNvPr>
          <p:cNvSpPr/>
          <p:nvPr/>
        </p:nvSpPr>
        <p:spPr>
          <a:xfrm>
            <a:off x="11237820" y="6090593"/>
            <a:ext cx="655726" cy="50405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29" name="Управляющая кнопка: &quot;Пустой&quot;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963BB2A-8947-6AAC-C9E5-BF9C1349DFA0}"/>
              </a:ext>
            </a:extLst>
          </p:cNvPr>
          <p:cNvSpPr/>
          <p:nvPr/>
        </p:nvSpPr>
        <p:spPr>
          <a:xfrm>
            <a:off x="10992544" y="188640"/>
            <a:ext cx="1221526" cy="1774443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9E4043-7C5B-483A-8495-FA9BE6C1010B}"/>
              </a:ext>
            </a:extLst>
          </p:cNvPr>
          <p:cNvSpPr txBox="1"/>
          <p:nvPr/>
        </p:nvSpPr>
        <p:spPr>
          <a:xfrm>
            <a:off x="355013" y="157808"/>
            <a:ext cx="10599457" cy="54476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работе в нашем Научном центре вы получаете:</a:t>
            </a:r>
          </a:p>
          <a:p>
            <a:endParaRPr lang="ru-RU" b="1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                                                                       </a:t>
            </a:r>
          </a:p>
          <a:p>
            <a:endParaRPr lang="ru-RU" dirty="0"/>
          </a:p>
          <a:p>
            <a:r>
              <a:rPr lang="ru-RU" dirty="0"/>
              <a:t> 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529A42E9-6903-47F1-8BD1-CBBF77085FE3}"/>
              </a:ext>
            </a:extLst>
          </p:cNvPr>
          <p:cNvSpPr/>
          <p:nvPr/>
        </p:nvSpPr>
        <p:spPr>
          <a:xfrm>
            <a:off x="7824572" y="693424"/>
            <a:ext cx="3129898" cy="29765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знания;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в целевой магистратуре, аспирантуре и защита кандидатской диссертации;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Интересная и познавательная работа;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Стажировки и повышение квалификации в ведущих российских и зарубежных НИИ;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Профессиональный рост. 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ECD540-9AED-4E2A-8D87-CE03AA0C584E}"/>
              </a:ext>
            </a:extLst>
          </p:cNvPr>
          <p:cNvSpPr/>
          <p:nvPr/>
        </p:nvSpPr>
        <p:spPr>
          <a:xfrm>
            <a:off x="3825849" y="707226"/>
            <a:ext cx="3835340" cy="29627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заработная плата от 40000 руб.;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Доплаты за эффективный труд (</a:t>
            </a:r>
            <a:r>
              <a:rPr lang="ru-RU" sz="16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написание статей, участие в научных  конференциях, членство с совете молодых ученых, участие в выполнении гос. задания и т.д.</a:t>
            </a:r>
            <a:r>
              <a:rPr lang="ru-RU" sz="16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оплата работы по грантам РНФ;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оплата за выполнение хоз. договоров.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D4FA9EBE-3C69-481F-B6F7-8CF151E59AC8}"/>
              </a:ext>
            </a:extLst>
          </p:cNvPr>
          <p:cNvSpPr/>
          <p:nvPr/>
        </p:nvSpPr>
        <p:spPr>
          <a:xfrm>
            <a:off x="634187" y="627985"/>
            <a:ext cx="2912488" cy="30419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Дружный коллектив;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гарантии;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Рабочий день с 8.00 до 17.00;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Выходные и праздничные дни, оплачиваемый отпуск и больничный;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получения служебного или собственного жилья.</a:t>
            </a:r>
          </a:p>
        </p:txBody>
      </p:sp>
      <p:graphicFrame>
        <p:nvGraphicFramePr>
          <p:cNvPr id="25" name="Таблица 24">
            <a:extLst>
              <a:ext uri="{FF2B5EF4-FFF2-40B4-BE49-F238E27FC236}">
                <a16:creationId xmlns:a16="http://schemas.microsoft.com/office/drawing/2014/main" id="{2B7744B2-3A74-4208-9241-F90013E4E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717911"/>
              </p:ext>
            </p:extLst>
          </p:nvPr>
        </p:nvGraphicFramePr>
        <p:xfrm>
          <a:off x="751388" y="3856758"/>
          <a:ext cx="9984261" cy="15240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551534">
                  <a:extLst>
                    <a:ext uri="{9D8B030D-6E8A-4147-A177-3AD203B41FA5}">
                      <a16:colId xmlns:a16="http://schemas.microsoft.com/office/drawing/2014/main" val="17744399"/>
                    </a:ext>
                  </a:extLst>
                </a:gridCol>
                <a:gridCol w="3895095">
                  <a:extLst>
                    <a:ext uri="{9D8B030D-6E8A-4147-A177-3AD203B41FA5}">
                      <a16:colId xmlns:a16="http://schemas.microsoft.com/office/drawing/2014/main" val="419110516"/>
                    </a:ext>
                  </a:extLst>
                </a:gridCol>
                <a:gridCol w="3537632">
                  <a:extLst>
                    <a:ext uri="{9D8B030D-6E8A-4147-A177-3AD203B41FA5}">
                      <a16:colId xmlns:a16="http://schemas.microsoft.com/office/drawing/2014/main" val="1944675329"/>
                    </a:ext>
                  </a:extLst>
                </a:gridCol>
              </a:tblGrid>
              <a:tr h="29511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Должность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Заработная плата по штатному расписанию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 заработная плата за 2023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781030"/>
                  </a:ext>
                </a:extLst>
              </a:tr>
              <a:tr h="262161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Младший научный сотрудник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47 950 руб.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69 213 руб.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4765295"/>
                  </a:ext>
                </a:extLst>
              </a:tr>
              <a:tr h="241567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Научный сотрудник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47 950 руб.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76 596 руб.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2591168"/>
                  </a:ext>
                </a:extLst>
              </a:tr>
              <a:tr h="282756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Агроном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37 633 руб.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51 801 руб.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018425"/>
                  </a:ext>
                </a:extLst>
              </a:tr>
              <a:tr h="237448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Механизатор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31 068 руб.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53 464 руб.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826214"/>
                  </a:ext>
                </a:extLst>
              </a:tr>
            </a:tbl>
          </a:graphicData>
        </a:graphic>
      </p:graphicFrame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B4E3D26-578E-4EC5-B01D-115E378BF920}"/>
              </a:ext>
            </a:extLst>
          </p:cNvPr>
          <p:cNvSpPr/>
          <p:nvPr/>
        </p:nvSpPr>
        <p:spPr>
          <a:xfrm>
            <a:off x="469556" y="5827608"/>
            <a:ext cx="10278575" cy="707886"/>
          </a:xfrm>
          <a:prstGeom prst="rect">
            <a:avLst/>
          </a:prstGeom>
          <a:solidFill>
            <a:srgbClr val="99FF66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Miama Nueva" panose="02000603000000000000" pitchFamily="2" charset="-52"/>
              </a:rPr>
              <a:t>Приходите к нам работать и вместе мы достигнем </a:t>
            </a:r>
          </a:p>
          <a:p>
            <a:pPr algn="ctr"/>
            <a:r>
              <a:rPr lang="ru-RU" sz="2000" b="1" dirty="0">
                <a:latin typeface="Miama Nueva" panose="02000603000000000000" pitchFamily="2" charset="-52"/>
              </a:rPr>
              <a:t>больших вершин!!!!</a:t>
            </a:r>
          </a:p>
        </p:txBody>
      </p:sp>
    </p:spTree>
    <p:extLst>
      <p:ext uri="{BB962C8B-B14F-4D97-AF65-F5344CB8AC3E}">
        <p14:creationId xmlns:p14="http://schemas.microsoft.com/office/powerpoint/2010/main" val="3247211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12000">
              <a:schemeClr val="accent6">
                <a:lumMod val="20000"/>
                <a:lumOff val="8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D8283E-3A05-14F9-0923-5E9DC515B268}"/>
              </a:ext>
            </a:extLst>
          </p:cNvPr>
          <p:cNvSpPr txBox="1"/>
          <p:nvPr/>
        </p:nvSpPr>
        <p:spPr>
          <a:xfrm>
            <a:off x="1571624" y="301298"/>
            <a:ext cx="10422631" cy="36933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indent="431800" algn="just"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</a:rPr>
              <a:t>ФГБНУ ФНЦ «ВСЕРОССИЙСКИЙ НАУЧНО-ИССЛЕДОВАТЕЛЬСКИЙ ИНСТИТУТ СОИ»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7" y="0"/>
            <a:ext cx="9509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86374" y="938213"/>
            <a:ext cx="45386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675027 Амурская область,</a:t>
            </a:r>
          </a:p>
          <a:p>
            <a:r>
              <a:rPr lang="ru-RU" dirty="0"/>
              <a:t>г. Благовещенск, </a:t>
            </a:r>
            <a:r>
              <a:rPr lang="ru-RU" dirty="0" err="1"/>
              <a:t>Игнатьевское</a:t>
            </a:r>
            <a:r>
              <a:rPr lang="ru-RU" dirty="0"/>
              <a:t> шоссе, д. 19 </a:t>
            </a:r>
          </a:p>
          <a:p>
            <a:r>
              <a:rPr lang="ru-RU" dirty="0"/>
              <a:t>тел.: +7 (4162) 36-94-50</a:t>
            </a:r>
          </a:p>
          <a:p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 </a:t>
            </a:r>
            <a:r>
              <a:rPr lang="ru-RU" dirty="0">
                <a:hlinkClick r:id="rId3"/>
              </a:rPr>
              <a:t>info@vniisoi.ru</a:t>
            </a:r>
            <a:endParaRPr lang="ru-RU" dirty="0"/>
          </a:p>
          <a:p>
            <a:endParaRPr lang="ru-RU" dirty="0">
              <a:hlinkClick r:id="rId4"/>
            </a:endParaRPr>
          </a:p>
          <a:p>
            <a:r>
              <a:rPr lang="ru-RU" dirty="0">
                <a:hlinkClick r:id="rId4"/>
              </a:rPr>
              <a:t>https://t.me/vniisoi</a:t>
            </a:r>
            <a:r>
              <a:rPr lang="ru-RU" dirty="0"/>
              <a:t> </a:t>
            </a:r>
          </a:p>
          <a:p>
            <a:r>
              <a:rPr lang="ru-RU" dirty="0">
                <a:hlinkClick r:id="rId5"/>
              </a:rPr>
              <a:t>https://vk.com/vniisoi</a:t>
            </a:r>
            <a:endParaRPr lang="ru-RU" dirty="0"/>
          </a:p>
          <a:p>
            <a:r>
              <a:rPr lang="ru-RU" dirty="0">
                <a:hlinkClick r:id="rId6"/>
              </a:rPr>
              <a:t>www.vniisoi.ru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06307" y="5399991"/>
            <a:ext cx="33242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Отдел реализации семян сои:</a:t>
            </a:r>
          </a:p>
          <a:p>
            <a:r>
              <a:rPr lang="ru-RU" dirty="0">
                <a:hlinkClick r:id="rId7"/>
              </a:rPr>
              <a:t>semena@vniisoi.ru</a:t>
            </a:r>
            <a:endParaRPr lang="ru-RU" dirty="0"/>
          </a:p>
          <a:p>
            <a:r>
              <a:rPr lang="ru-RU" dirty="0"/>
              <a:t>тел.: 8 (914) 551-00-30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7" y="1042987"/>
            <a:ext cx="4965738" cy="421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244" y="2609143"/>
            <a:ext cx="3724275" cy="401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725" y="990599"/>
            <a:ext cx="1335087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861DFD1-F494-4FA4-856E-4BC7C36F7925}"/>
              </a:ext>
            </a:extLst>
          </p:cNvPr>
          <p:cNvSpPr/>
          <p:nvPr/>
        </p:nvSpPr>
        <p:spPr>
          <a:xfrm>
            <a:off x="11597597" y="6542468"/>
            <a:ext cx="549155" cy="283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926827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\Desktop\Золотая осень_2021\Фон боковика с надписью_зелёный, для презентаци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830" y="0"/>
            <a:ext cx="1212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" b="3689"/>
          <a:stretch/>
        </p:blipFill>
        <p:spPr>
          <a:xfrm>
            <a:off x="7446626" y="-27383"/>
            <a:ext cx="3557204" cy="2684129"/>
          </a:xfrm>
          <a:prstGeom prst="rect">
            <a:avLst/>
          </a:prstGeom>
        </p:spPr>
      </p:pic>
      <p:pic>
        <p:nvPicPr>
          <p:cNvPr id="3077" name="Picture 5" descr="D:\user\Pictures\Каталог сортов сои_15.06.2021\Фото по каждому сорту сои\ВНИИС 18_14\Сорта сои_ВНИИС 18 - коп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163" y="3733203"/>
            <a:ext cx="2620790" cy="268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280576" y="6165304"/>
            <a:ext cx="65572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2672" y="483051"/>
            <a:ext cx="705679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ФГБНУ ФНЦ «Всероссийский научно-исследовательский институт сои» – это один из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ведущих селекционно-семеноводческих центров России</a:t>
            </a:r>
            <a:r>
              <a:rPr lang="ru-RU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выполняющий фундаментальные, поисковые и  прикладные научные исследования по сое по направлениям: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селекция, 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физиология, 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биотехнология, 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агрохимия, 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земледелие, 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растений, 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хранение и переработка сельскохозяйственной продукции, 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и земельные отношения, 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механизация и автоматизация растениеводства.</a:t>
            </a:r>
          </a:p>
          <a:p>
            <a:pPr algn="just"/>
            <a:endParaRPr lang="ru-RU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годы деятельности института селекционерами создано более 100 высокопродуктивных, холодоустойчивых, слабо реагирующих на длину светового дня сортов сои, с потенциалом продуктивности до 4,2 т/га и содержанием белка в семенах, достигающим 43 %.</a:t>
            </a:r>
          </a:p>
          <a:p>
            <a:pPr algn="just"/>
            <a:endParaRPr lang="ru-RU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44E0A19-BC30-EF07-0408-85D80FC33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150" y="-27384"/>
            <a:ext cx="121285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CBBCC54-2452-C46C-F59C-10D6400A002F}"/>
              </a:ext>
            </a:extLst>
          </p:cNvPr>
          <p:cNvSpPr/>
          <p:nvPr/>
        </p:nvSpPr>
        <p:spPr>
          <a:xfrm>
            <a:off x="11237820" y="6090593"/>
            <a:ext cx="655726" cy="50405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Управляющая кнопка: &quot;Пустой&quot;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963BB2A-8947-6AAC-C9E5-BF9C1349DFA0}"/>
              </a:ext>
            </a:extLst>
          </p:cNvPr>
          <p:cNvSpPr/>
          <p:nvPr/>
        </p:nvSpPr>
        <p:spPr>
          <a:xfrm>
            <a:off x="10992544" y="188640"/>
            <a:ext cx="1221526" cy="1774443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D:\user\Pictures\Каталог сортов сои_15.06.2021\Фото по каждому сорту сои\Алена_10\Алена_соя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756" y="2420075"/>
            <a:ext cx="2620790" cy="268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770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\Desktop\Золотая осень_2021\Фон боковика с надписью_зелёный, для презентаци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830" y="0"/>
            <a:ext cx="1212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280576" y="6165304"/>
            <a:ext cx="65572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44E0A19-BC30-EF07-0408-85D80FC33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150" y="-27384"/>
            <a:ext cx="121285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CBBCC54-2452-C46C-F59C-10D6400A002F}"/>
              </a:ext>
            </a:extLst>
          </p:cNvPr>
          <p:cNvSpPr/>
          <p:nvPr/>
        </p:nvSpPr>
        <p:spPr>
          <a:xfrm>
            <a:off x="11237820" y="6090593"/>
            <a:ext cx="655726" cy="50405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Управляющая кнопка: &quot;Пустой&quot;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963BB2A-8947-6AAC-C9E5-BF9C1349DFA0}"/>
              </a:ext>
            </a:extLst>
          </p:cNvPr>
          <p:cNvSpPr/>
          <p:nvPr/>
        </p:nvSpPr>
        <p:spPr>
          <a:xfrm>
            <a:off x="10992544" y="188640"/>
            <a:ext cx="1221526" cy="1774443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719BC890-395E-4ADD-8E8B-E1A7BA0F5C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8626742"/>
              </p:ext>
            </p:extLst>
          </p:nvPr>
        </p:nvGraphicFramePr>
        <p:xfrm>
          <a:off x="255698" y="1175982"/>
          <a:ext cx="1049243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267DB2D-2F94-48B2-B757-9857F95F942D}"/>
              </a:ext>
            </a:extLst>
          </p:cNvPr>
          <p:cNvSpPr txBox="1"/>
          <p:nvPr/>
        </p:nvSpPr>
        <p:spPr>
          <a:xfrm>
            <a:off x="355013" y="188640"/>
            <a:ext cx="10599457" cy="77457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НАУЧНОГО ЦЕНТРА</a:t>
            </a:r>
          </a:p>
          <a:p>
            <a:pPr algn="just"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Научно-исследовательское направление</a:t>
            </a:r>
            <a:endParaRPr lang="ru-RU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2F4E89-FC7E-465C-8781-CD1E5F9470FE}"/>
              </a:ext>
            </a:extLst>
          </p:cNvPr>
          <p:cNvSpPr txBox="1"/>
          <p:nvPr/>
        </p:nvSpPr>
        <p:spPr>
          <a:xfrm>
            <a:off x="6990159" y="364012"/>
            <a:ext cx="4620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научных работников: 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3454173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\Desktop\Золотая осень_2021\Фон боковика с надписью_зелёный, для презентаци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830" y="0"/>
            <a:ext cx="1212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280576" y="6165304"/>
            <a:ext cx="65572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44E0A19-BC30-EF07-0408-85D80FC33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150" y="-27384"/>
            <a:ext cx="121285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CBBCC54-2452-C46C-F59C-10D6400A002F}"/>
              </a:ext>
            </a:extLst>
          </p:cNvPr>
          <p:cNvSpPr/>
          <p:nvPr/>
        </p:nvSpPr>
        <p:spPr>
          <a:xfrm>
            <a:off x="11237820" y="6090593"/>
            <a:ext cx="655726" cy="50405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9" name="Управляющая кнопка: &quot;Пустой&quot;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963BB2A-8947-6AAC-C9E5-BF9C1349DFA0}"/>
              </a:ext>
            </a:extLst>
          </p:cNvPr>
          <p:cNvSpPr/>
          <p:nvPr/>
        </p:nvSpPr>
        <p:spPr>
          <a:xfrm>
            <a:off x="10992544" y="188640"/>
            <a:ext cx="1221526" cy="1774443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719BC890-395E-4ADD-8E8B-E1A7BA0F5C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8130228"/>
              </p:ext>
            </p:extLst>
          </p:nvPr>
        </p:nvGraphicFramePr>
        <p:xfrm>
          <a:off x="355013" y="1559187"/>
          <a:ext cx="9807890" cy="1869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19E4043-7C5B-483A-8495-FA9BE6C1010B}"/>
              </a:ext>
            </a:extLst>
          </p:cNvPr>
          <p:cNvSpPr txBox="1"/>
          <p:nvPr/>
        </p:nvSpPr>
        <p:spPr>
          <a:xfrm>
            <a:off x="355013" y="157808"/>
            <a:ext cx="10599457" cy="77457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НАУЧНОГО ЦЕНТРА</a:t>
            </a:r>
          </a:p>
          <a:p>
            <a:pPr algn="just"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Производственное направление (с. Садовое, с. Лозовое, с.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Орлецкое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Тамбовский район)</a:t>
            </a:r>
            <a:endParaRPr lang="ru-RU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4D5A10-2E32-4817-83BF-2169BBE422A3}"/>
              </a:ext>
            </a:extLst>
          </p:cNvPr>
          <p:cNvSpPr txBox="1"/>
          <p:nvPr/>
        </p:nvSpPr>
        <p:spPr>
          <a:xfrm>
            <a:off x="6983211" y="972670"/>
            <a:ext cx="4620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работников: 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 человек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5194C4FF-E7E7-4350-A292-C7F170A85D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07696"/>
              </p:ext>
            </p:extLst>
          </p:nvPr>
        </p:nvGraphicFramePr>
        <p:xfrm>
          <a:off x="355013" y="3692127"/>
          <a:ext cx="9027444" cy="1718218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4683211">
                  <a:extLst>
                    <a:ext uri="{9D8B030D-6E8A-4147-A177-3AD203B41FA5}">
                      <a16:colId xmlns:a16="http://schemas.microsoft.com/office/drawing/2014/main" val="3539385912"/>
                    </a:ext>
                  </a:extLst>
                </a:gridCol>
                <a:gridCol w="43442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15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Наименование  культур</a:t>
                      </a:r>
                      <a:endParaRPr lang="ru-RU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семеноводческих посевов в 2024 г. </a:t>
                      </a:r>
                      <a:endParaRPr lang="ru-RU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0539535"/>
                  </a:ext>
                </a:extLst>
              </a:tr>
              <a:tr h="3931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Соя</a:t>
                      </a:r>
                      <a:r>
                        <a:rPr lang="ru-RU" sz="16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6 200</a:t>
                      </a:r>
                      <a:endParaRPr lang="ru-RU" sz="16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1749865"/>
                  </a:ext>
                </a:extLst>
              </a:tr>
              <a:tr h="3931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Пшеница </a:t>
                      </a:r>
                      <a:endParaRPr lang="ru-RU" sz="16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1 600</a:t>
                      </a:r>
                      <a:endParaRPr lang="ru-RU" sz="16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573462"/>
                  </a:ext>
                </a:extLst>
              </a:tr>
              <a:tr h="38043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ИТОГО:</a:t>
                      </a:r>
                      <a:endParaRPr lang="ru-RU" sz="1100" kern="100" dirty="0">
                        <a:solidFill>
                          <a:srgbClr val="009F3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7 800</a:t>
                      </a:r>
                      <a:endParaRPr lang="ru-RU" sz="1600" b="1" kern="0" dirty="0">
                        <a:solidFill>
                          <a:srgbClr val="009F3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4211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8055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150" y="-27384"/>
            <a:ext cx="121285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&quot;Пустой&quot; 46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632A5E5-640D-4929-9DA0-C5552A1421A0}"/>
              </a:ext>
            </a:extLst>
          </p:cNvPr>
          <p:cNvSpPr/>
          <p:nvPr/>
        </p:nvSpPr>
        <p:spPr>
          <a:xfrm>
            <a:off x="10992544" y="188640"/>
            <a:ext cx="1221526" cy="1774443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1275444" y="6201619"/>
            <a:ext cx="65572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D8283E-3A05-14F9-0923-5E9DC515B268}"/>
              </a:ext>
            </a:extLst>
          </p:cNvPr>
          <p:cNvSpPr txBox="1"/>
          <p:nvPr/>
        </p:nvSpPr>
        <p:spPr>
          <a:xfrm>
            <a:off x="274614" y="168726"/>
            <a:ext cx="9347667" cy="36933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indent="176213" algn="just">
              <a:spcAft>
                <a:spcPts val="1000"/>
              </a:spcAft>
            </a:pPr>
            <a:r>
              <a:rPr lang="ru-RU" b="1" dirty="0">
                <a:cs typeface="Times New Roman" panose="02020603050405020304" pitchFamily="18" charset="0"/>
              </a:rPr>
              <a:t>Селекционно-семеноводческий центр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458365" y="748667"/>
            <a:ext cx="17302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Центрифуга лабораторная </a:t>
            </a:r>
            <a:r>
              <a:rPr lang="en-US" dirty="0"/>
              <a:t>BT6 – 1 </a:t>
            </a:r>
            <a:r>
              <a:rPr lang="ru-RU" dirty="0"/>
              <a:t>шт.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06904" y="2668553"/>
            <a:ext cx="41536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Софинансирование</a:t>
            </a:r>
            <a:r>
              <a:rPr lang="ru-RU" dirty="0"/>
              <a:t> ССЦ (за свой счет):</a:t>
            </a:r>
          </a:p>
          <a:p>
            <a:r>
              <a:rPr lang="ru-RU" dirty="0"/>
              <a:t>Культиватор стерневой KOS 3,0В – 1 шт.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6" r="565" b="28070"/>
          <a:stretch/>
        </p:blipFill>
        <p:spPr>
          <a:xfrm>
            <a:off x="1633063" y="748667"/>
            <a:ext cx="2663268" cy="19046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0" t="12983" r="26404" b="5263"/>
          <a:stretch/>
        </p:blipFill>
        <p:spPr>
          <a:xfrm>
            <a:off x="6407135" y="738075"/>
            <a:ext cx="4565318" cy="45072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6" t="17193" r="21422" b="5614"/>
          <a:stretch/>
        </p:blipFill>
        <p:spPr>
          <a:xfrm>
            <a:off x="825911" y="3277586"/>
            <a:ext cx="5126550" cy="3428089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490796" y="5245361"/>
            <a:ext cx="43968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/>
              <a:t>Селекционный зерноуборочный комбайн </a:t>
            </a:r>
            <a:r>
              <a:rPr lang="en-US" dirty="0" err="1"/>
              <a:t>Wintersteiger</a:t>
            </a:r>
            <a:r>
              <a:rPr lang="en-US" dirty="0"/>
              <a:t> Classic Plus (</a:t>
            </a:r>
            <a:r>
              <a:rPr lang="ru-RU" dirty="0"/>
              <a:t>Австрия) – 2 шт.</a:t>
            </a:r>
          </a:p>
        </p:txBody>
      </p:sp>
    </p:spTree>
    <p:extLst>
      <p:ext uri="{BB962C8B-B14F-4D97-AF65-F5344CB8AC3E}">
        <p14:creationId xmlns:p14="http://schemas.microsoft.com/office/powerpoint/2010/main" val="1233866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150" y="-27384"/>
            <a:ext cx="121285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Управляющая кнопка: &quot;Пустой&quot; 46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632A5E5-640D-4929-9DA0-C5552A1421A0}"/>
              </a:ext>
            </a:extLst>
          </p:cNvPr>
          <p:cNvSpPr/>
          <p:nvPr/>
        </p:nvSpPr>
        <p:spPr>
          <a:xfrm>
            <a:off x="10992544" y="188640"/>
            <a:ext cx="1221526" cy="1774443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" t="36544" r="2293" b="22962"/>
          <a:stretch/>
        </p:blipFill>
        <p:spPr>
          <a:xfrm>
            <a:off x="5072302" y="4643299"/>
            <a:ext cx="3258936" cy="190201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1275444" y="6224867"/>
            <a:ext cx="65572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D8283E-3A05-14F9-0923-5E9DC515B268}"/>
              </a:ext>
            </a:extLst>
          </p:cNvPr>
          <p:cNvSpPr txBox="1"/>
          <p:nvPr/>
        </p:nvSpPr>
        <p:spPr>
          <a:xfrm>
            <a:off x="248155" y="212027"/>
            <a:ext cx="9347667" cy="36933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indent="176213" algn="just">
              <a:spcAft>
                <a:spcPts val="1000"/>
              </a:spcAft>
            </a:pPr>
            <a:r>
              <a:rPr lang="ru-RU" b="1" dirty="0">
                <a:cs typeface="Times New Roman" panose="02020603050405020304" pitchFamily="18" charset="0"/>
              </a:rPr>
              <a:t>Обновление приборной базы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4" t="3972" r="20832" b="-1"/>
          <a:stretch/>
        </p:blipFill>
        <p:spPr>
          <a:xfrm rot="5400000">
            <a:off x="7993862" y="1502209"/>
            <a:ext cx="2771276" cy="23701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83939" y="4189740"/>
            <a:ext cx="1921730" cy="27894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5" t="20494" r="15848" b="13334"/>
          <a:stretch/>
        </p:blipFill>
        <p:spPr>
          <a:xfrm>
            <a:off x="5694520" y="837332"/>
            <a:ext cx="1988457" cy="285377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4466" y="4799104"/>
            <a:ext cx="16659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Система для измерения содержания хлорофилла MC-100 – 1 шт.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805208" y="3731899"/>
            <a:ext cx="1898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Биореактор</a:t>
            </a:r>
            <a:r>
              <a:rPr lang="ru-RU" dirty="0"/>
              <a:t> </a:t>
            </a:r>
            <a:r>
              <a:rPr lang="en-US" dirty="0"/>
              <a:t>RTS-1C – 1 </a:t>
            </a:r>
            <a:r>
              <a:rPr lang="ru-RU" dirty="0"/>
              <a:t>шт.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98331" y="4008176"/>
            <a:ext cx="3562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Счётчик колоний </a:t>
            </a:r>
          </a:p>
          <a:p>
            <a:pPr algn="ctr"/>
            <a:r>
              <a:rPr lang="ru-RU" dirty="0"/>
              <a:t>автоматический </a:t>
            </a:r>
            <a:r>
              <a:rPr lang="ru-RU" dirty="0" err="1"/>
              <a:t>ProtoCOL</a:t>
            </a:r>
            <a:r>
              <a:rPr lang="ru-RU" dirty="0"/>
              <a:t> 3 – 1 шт.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331238" y="5041067"/>
            <a:ext cx="26258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Анализатор инфракрасный «</a:t>
            </a:r>
            <a:r>
              <a:rPr lang="ru-RU" dirty="0" err="1"/>
              <a:t>ИнфраЛЮМ</a:t>
            </a:r>
            <a:r>
              <a:rPr lang="ru-RU" dirty="0"/>
              <a:t> ФТ-12» – 1 шт.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4" r="6873" b="28889"/>
          <a:stretch/>
        </p:blipFill>
        <p:spPr>
          <a:xfrm>
            <a:off x="204192" y="1362400"/>
            <a:ext cx="2854489" cy="193747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94466" y="3328859"/>
            <a:ext cx="27280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65113" algn="l"/>
              </a:tabLst>
            </a:pPr>
            <a:r>
              <a:rPr lang="ru-RU" dirty="0"/>
              <a:t>Спектрофотометр PERSEE T6U – 1 шт.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1658" y="846428"/>
            <a:ext cx="2072408" cy="312876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615604" y="3948261"/>
            <a:ext cx="3064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65113" algn="l"/>
              </a:tabLst>
            </a:pPr>
            <a:r>
              <a:rPr lang="ru-RU" dirty="0"/>
              <a:t>	Лабораторный гомогенизатор HM100 – 1шт.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437125" y="101310"/>
            <a:ext cx="35082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10 видов лабораторного оборудования было приобретено в направлении обновления приборной базы</a:t>
            </a:r>
          </a:p>
        </p:txBody>
      </p:sp>
    </p:spTree>
    <p:extLst>
      <p:ext uri="{BB962C8B-B14F-4D97-AF65-F5344CB8AC3E}">
        <p14:creationId xmlns:p14="http://schemas.microsoft.com/office/powerpoint/2010/main" val="4222777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150" y="-27384"/>
            <a:ext cx="121285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Управляющая кнопка: &quot;Пустой&quot; 46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632A5E5-640D-4929-9DA0-C5552A1421A0}"/>
              </a:ext>
            </a:extLst>
          </p:cNvPr>
          <p:cNvSpPr/>
          <p:nvPr/>
        </p:nvSpPr>
        <p:spPr>
          <a:xfrm>
            <a:off x="10992544" y="188640"/>
            <a:ext cx="1221526" cy="1774443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1270436" y="6257367"/>
            <a:ext cx="65572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D8283E-3A05-14F9-0923-5E9DC515B268}"/>
              </a:ext>
            </a:extLst>
          </p:cNvPr>
          <p:cNvSpPr txBox="1"/>
          <p:nvPr/>
        </p:nvSpPr>
        <p:spPr>
          <a:xfrm>
            <a:off x="195546" y="162935"/>
            <a:ext cx="9347667" cy="36933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indent="176213" algn="just">
              <a:spcAft>
                <a:spcPts val="1000"/>
              </a:spcAft>
            </a:pPr>
            <a:r>
              <a:rPr lang="ru-RU" b="1" dirty="0">
                <a:cs typeface="Times New Roman" panose="02020603050405020304" pitchFamily="18" charset="0"/>
              </a:rPr>
              <a:t>Обновление материально-технической базы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19840" y="614196"/>
            <a:ext cx="51363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Осуществлено обновление материально-технической базы по 8 видам техники и оборудования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20" b="19134"/>
          <a:stretch/>
        </p:blipFill>
        <p:spPr>
          <a:xfrm>
            <a:off x="3371439" y="1351260"/>
            <a:ext cx="3266518" cy="21376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31995" y="3446949"/>
            <a:ext cx="4648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Селекционный зерноуборочный комбайн </a:t>
            </a:r>
            <a:r>
              <a:rPr lang="en-US" dirty="0" err="1"/>
              <a:t>Wintersteiger</a:t>
            </a:r>
            <a:r>
              <a:rPr lang="en-US" dirty="0"/>
              <a:t> Quantum Pro (</a:t>
            </a:r>
            <a:r>
              <a:rPr lang="ru-RU" dirty="0"/>
              <a:t>Австрия) – 2 шт.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 t="926" r="16111" b="4166"/>
          <a:stretch/>
        </p:blipFill>
        <p:spPr>
          <a:xfrm>
            <a:off x="386835" y="1752121"/>
            <a:ext cx="2743349" cy="178724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5546" y="3695481"/>
            <a:ext cx="2934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Сеялка </a:t>
            </a:r>
            <a:r>
              <a:rPr lang="en-US" dirty="0"/>
              <a:t>VITA </a:t>
            </a:r>
            <a:r>
              <a:rPr lang="ru-RU" dirty="0"/>
              <a:t>СЗП-3,6А – 2 шт.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7" t="3001" r="16857"/>
          <a:stretch/>
        </p:blipFill>
        <p:spPr>
          <a:xfrm>
            <a:off x="1901387" y="4348980"/>
            <a:ext cx="1968282" cy="223155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5546" y="4803545"/>
            <a:ext cx="19628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Сеялка ССФК-7М (селекционная) – 2 шт.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7" r="27083" b="22552"/>
          <a:stretch/>
        </p:blipFill>
        <p:spPr>
          <a:xfrm>
            <a:off x="4117773" y="4319892"/>
            <a:ext cx="1935967" cy="189063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81520" y="6186230"/>
            <a:ext cx="2821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Сеялка ССН-11 (селекционная) – 2 шт.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5" t="11358" r="12140"/>
          <a:stretch/>
        </p:blipFill>
        <p:spPr>
          <a:xfrm>
            <a:off x="6617282" y="4329997"/>
            <a:ext cx="1782287" cy="227180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461962" y="4708902"/>
            <a:ext cx="24257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Лабораторная протравочная машина (Протравливатель-инкрустатор семян Клен- ПСБ-0.01) – 4 шт.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B480A7F-7BCA-0D0E-AEB1-36858B94D21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5"/>
          <a:stretch/>
        </p:blipFill>
        <p:spPr>
          <a:xfrm>
            <a:off x="7172124" y="108453"/>
            <a:ext cx="3715538" cy="33804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D2859D8-F53A-3107-B595-090AFB4A2BE3}"/>
              </a:ext>
            </a:extLst>
          </p:cNvPr>
          <p:cNvSpPr txBox="1"/>
          <p:nvPr/>
        </p:nvSpPr>
        <p:spPr>
          <a:xfrm>
            <a:off x="7491743" y="3441045"/>
            <a:ext cx="3776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Линия подготовки зерна и семян ЛПЗС-5 ООО «</a:t>
            </a:r>
            <a:r>
              <a:rPr lang="ru-RU" dirty="0" err="1"/>
              <a:t>Регионгазлизинг</a:t>
            </a:r>
            <a:r>
              <a:rPr lang="ru-RU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799098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\Desktop\Золотая осень_2021\Фон боковика с надписью_зелёный, для презентаци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830" y="0"/>
            <a:ext cx="1212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280576" y="6165304"/>
            <a:ext cx="65572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44E0A19-BC30-EF07-0408-85D80FC33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150" y="-27384"/>
            <a:ext cx="121285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CBBCC54-2452-C46C-F59C-10D6400A002F}"/>
              </a:ext>
            </a:extLst>
          </p:cNvPr>
          <p:cNvSpPr/>
          <p:nvPr/>
        </p:nvSpPr>
        <p:spPr>
          <a:xfrm>
            <a:off x="11237820" y="6090593"/>
            <a:ext cx="655726" cy="50405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Управляющая кнопка: &quot;Пустой&quot;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963BB2A-8947-6AAC-C9E5-BF9C1349DFA0}"/>
              </a:ext>
            </a:extLst>
          </p:cNvPr>
          <p:cNvSpPr/>
          <p:nvPr/>
        </p:nvSpPr>
        <p:spPr>
          <a:xfrm>
            <a:off x="10992544" y="188640"/>
            <a:ext cx="1221526" cy="1774443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9E4043-7C5B-483A-8495-FA9BE6C1010B}"/>
              </a:ext>
            </a:extLst>
          </p:cNvPr>
          <p:cNvSpPr txBox="1"/>
          <p:nvPr/>
        </p:nvSpPr>
        <p:spPr>
          <a:xfrm>
            <a:off x="355013" y="157808"/>
            <a:ext cx="10599457" cy="36933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селекции</a:t>
            </a:r>
            <a:endParaRPr lang="ru-RU" b="1" dirty="0"/>
          </a:p>
        </p:txBody>
      </p:sp>
      <p:sp>
        <p:nvSpPr>
          <p:cNvPr id="17" name="Стрелка: вправо с вырезом 16">
            <a:extLst>
              <a:ext uri="{FF2B5EF4-FFF2-40B4-BE49-F238E27FC236}">
                <a16:creationId xmlns:a16="http://schemas.microsoft.com/office/drawing/2014/main" id="{C118EEC1-974E-4ACD-ABD2-BCC8D6B9E9C9}"/>
              </a:ext>
            </a:extLst>
          </p:cNvPr>
          <p:cNvSpPr/>
          <p:nvPr/>
        </p:nvSpPr>
        <p:spPr>
          <a:xfrm>
            <a:off x="352403" y="538575"/>
            <a:ext cx="3662487" cy="819878"/>
          </a:xfrm>
          <a:prstGeom prst="notchedRightArrow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исследований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9F25E2-20AC-4B38-BD68-9D786DE1296F}"/>
              </a:ext>
            </a:extLst>
          </p:cNvPr>
          <p:cNvSpPr txBox="1"/>
          <p:nvPr/>
        </p:nvSpPr>
        <p:spPr>
          <a:xfrm>
            <a:off x="4171023" y="699459"/>
            <a:ext cx="6815878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i="1" dirty="0"/>
              <a:t>создание высокобелковых сортов сои;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i="1" dirty="0"/>
              <a:t>создание ультраскороспелых сортов сои;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i="1" dirty="0"/>
              <a:t>создание адаптивных сортов сои, способных давать </a:t>
            </a:r>
            <a:br>
              <a:rPr lang="ru-RU" i="1" dirty="0"/>
            </a:br>
            <a:r>
              <a:rPr lang="ru-RU" i="1" dirty="0"/>
              <a:t>стабильно высокий урожай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39C4624-CD3F-4B87-9A31-99C47C300DB3}"/>
              </a:ext>
            </a:extLst>
          </p:cNvPr>
          <p:cNvSpPr/>
          <p:nvPr/>
        </p:nvSpPr>
        <p:spPr>
          <a:xfrm>
            <a:off x="3511160" y="2015493"/>
            <a:ext cx="457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Коллекции лаборатории: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4FF98BE9-C275-47D5-BCB2-CAE2BBCF4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5" y="3116664"/>
            <a:ext cx="2751264" cy="3851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 descr="F:\аавгуст 2022\IMG_0116.JPG">
            <a:extLst>
              <a:ext uri="{FF2B5EF4-FFF2-40B4-BE49-F238E27FC236}">
                <a16:creationId xmlns:a16="http://schemas.microsoft.com/office/drawing/2014/main" id="{1EA6ADFC-1EFD-43E4-9C4E-0B52EC93B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067" y="2823864"/>
            <a:ext cx="4880187" cy="3989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USER\Downloads\1710120584730.jpg">
            <a:extLst>
              <a:ext uri="{FF2B5EF4-FFF2-40B4-BE49-F238E27FC236}">
                <a16:creationId xmlns:a16="http://schemas.microsoft.com/office/drawing/2014/main" id="{17F719DF-D83A-4C83-8E31-33CA14694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728" y="3116664"/>
            <a:ext cx="2734375" cy="3587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AF9A062-636E-474F-AF57-BA9784B08850}"/>
              </a:ext>
            </a:extLst>
          </p:cNvPr>
          <p:cNvSpPr/>
          <p:nvPr/>
        </p:nvSpPr>
        <p:spPr>
          <a:xfrm>
            <a:off x="588268" y="2516499"/>
            <a:ext cx="2126031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>
            <a:spAutoFit/>
          </a:bodyPr>
          <a:lstStyle/>
          <a:p>
            <a:pPr lvl="0" algn="ctr"/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нетипичных форм сои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DEE39881-2ADB-438B-BFDA-5D0519771D2F}"/>
              </a:ext>
            </a:extLst>
          </p:cNvPr>
          <p:cNvSpPr/>
          <p:nvPr/>
        </p:nvSpPr>
        <p:spPr>
          <a:xfrm>
            <a:off x="9127014" y="2716554"/>
            <a:ext cx="1027717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>
            <a:spAutoFit/>
          </a:bodyPr>
          <a:lstStyle/>
          <a:p>
            <a:pPr lvl="0" algn="ctr"/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дикой сои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42A5B44F-5B21-4FEF-A015-7AF6B3CD2A3B}"/>
              </a:ext>
            </a:extLst>
          </p:cNvPr>
          <p:cNvSpPr/>
          <p:nvPr/>
        </p:nvSpPr>
        <p:spPr>
          <a:xfrm>
            <a:off x="3538718" y="2823863"/>
            <a:ext cx="1393715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>
            <a:spAutoFit/>
          </a:bodyPr>
          <a:lstStyle/>
          <a:p>
            <a:pPr lvl="0" algn="ctr"/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генофонда </a:t>
            </a:r>
          </a:p>
          <a:p>
            <a:pPr lvl="0" algn="ctr"/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ВНИИ сои </a:t>
            </a:r>
          </a:p>
          <a:p>
            <a:pPr lvl="0" algn="ctr"/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(признаковая)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2A5F9F9-BA6C-4E8A-AE4C-FDA41ED7743E}"/>
              </a:ext>
            </a:extLst>
          </p:cNvPr>
          <p:cNvSpPr/>
          <p:nvPr/>
        </p:nvSpPr>
        <p:spPr>
          <a:xfrm>
            <a:off x="6420101" y="2823864"/>
            <a:ext cx="1873012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>
            <a:spAutoFit/>
          </a:bodyPr>
          <a:lstStyle/>
          <a:p>
            <a:pPr algn="ctr"/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мировая коллекция </a:t>
            </a:r>
          </a:p>
          <a:p>
            <a:pPr algn="ctr"/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(сорта и образцы </a:t>
            </a:r>
          </a:p>
          <a:p>
            <a:pPr algn="ctr"/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разных стран)</a:t>
            </a:r>
          </a:p>
        </p:txBody>
      </p:sp>
    </p:spTree>
    <p:extLst>
      <p:ext uri="{BB962C8B-B14F-4D97-AF65-F5344CB8AC3E}">
        <p14:creationId xmlns:p14="http://schemas.microsoft.com/office/powerpoint/2010/main" val="36067282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</a:gradFill>
      </a:fillStyleLst>
      <a:lnStyleLst>
        <a:ln w="635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1640</TotalTime>
  <Words>1689</Words>
  <Application>Microsoft Office PowerPoint</Application>
  <PresentationFormat>Широкоэкранный</PresentationFormat>
  <Paragraphs>335</Paragraphs>
  <Slides>22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Miama Nueva</vt:lpstr>
      <vt:lpstr>Times New Roman</vt:lpstr>
      <vt:lpstr>Verdana</vt:lpstr>
      <vt:lpstr>Wingdings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150</cp:revision>
  <cp:lastPrinted>2024-03-05T05:40:27Z</cp:lastPrinted>
  <dcterms:created xsi:type="dcterms:W3CDTF">2023-12-18T01:59:08Z</dcterms:created>
  <dcterms:modified xsi:type="dcterms:W3CDTF">2024-03-12T13:06:20Z</dcterms:modified>
</cp:coreProperties>
</file>