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6">
          <p15:clr>
            <a:srgbClr val="A4A3A4"/>
          </p15:clr>
        </p15:guide>
        <p15:guide id="2" pos="778">
          <p15:clr>
            <a:srgbClr val="A4A3A4"/>
          </p15:clr>
        </p15:guide>
        <p15:guide id="3" pos="7242">
          <p15:clr>
            <a:srgbClr val="A4A3A4"/>
          </p15:clr>
        </p15:guide>
        <p15:guide id="4" orient="horz" pos="572">
          <p15:clr>
            <a:srgbClr val="A4A3A4"/>
          </p15:clr>
        </p15:guide>
        <p15:guide id="5" orient="horz" pos="3793">
          <p15:clr>
            <a:srgbClr val="A4A3A4"/>
          </p15:clr>
        </p15:guide>
        <p15:guide id="6" pos="1935">
          <p15:clr>
            <a:srgbClr val="A4A3A4"/>
          </p15:clr>
        </p15:guide>
        <p15:guide id="7" pos="2638">
          <p15:clr>
            <a:srgbClr val="A4A3A4"/>
          </p15:clr>
        </p15:guide>
        <p15:guide id="8" orient="horz" pos="29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5" d="100"/>
          <a:sy n="105" d="100"/>
        </p:scale>
        <p:origin x="900" y="108"/>
      </p:cViewPr>
      <p:guideLst>
        <p:guide orient="horz" pos="1366"/>
        <p:guide pos="778"/>
        <p:guide pos="7242"/>
        <p:guide orient="horz" pos="572"/>
        <p:guide orient="horz" pos="3793"/>
        <p:guide pos="1935"/>
        <p:guide pos="2638"/>
        <p:guide orient="horz" pos="297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D16256-294A-442A-AB83-8004C23DC841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A6CBE4-DECA-458B-86B8-F0C3EDB350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9093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 bwMode="auto">
          <a:xfrm flipH="1" flipV="1">
            <a:off x="5054215" y="7875"/>
            <a:ext cx="2243654" cy="6849349"/>
          </a:xfrm>
          <a:prstGeom prst="rect">
            <a:avLst/>
          </a:prstGeom>
          <a:solidFill>
            <a:srgbClr val="6E9A26">
              <a:alpha val="35000"/>
            </a:srgbClr>
          </a:solidFill>
          <a:ln>
            <a:noFill/>
          </a:ln>
        </p:spPr>
      </p:sp>
      <p:sp>
        <p:nvSpPr>
          <p:cNvPr id="17" name="Прямоугольник 16"/>
          <p:cNvSpPr/>
          <p:nvPr userDrawn="1"/>
        </p:nvSpPr>
        <p:spPr bwMode="auto">
          <a:xfrm flipH="1" flipV="1">
            <a:off x="6667265" y="12899"/>
            <a:ext cx="410085" cy="684509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</p:sp>
      <p:sp>
        <p:nvSpPr>
          <p:cNvPr id="19" name="Прямоугольник 18"/>
          <p:cNvSpPr/>
          <p:nvPr userDrawn="1"/>
        </p:nvSpPr>
        <p:spPr bwMode="auto">
          <a:xfrm flipH="1" flipV="1">
            <a:off x="4863529" y="7871"/>
            <a:ext cx="1052082" cy="6849349"/>
          </a:xfrm>
          <a:prstGeom prst="rect">
            <a:avLst/>
          </a:prstGeom>
          <a:solidFill>
            <a:schemeClr val="bg1">
              <a:alpha val="43000"/>
            </a:schemeClr>
          </a:solidFill>
          <a:ln>
            <a:noFill/>
          </a:ln>
        </p:spPr>
      </p:sp>
      <p:sp>
        <p:nvSpPr>
          <p:cNvPr id="20" name="Прямоугольник 19"/>
          <p:cNvSpPr/>
          <p:nvPr userDrawn="1"/>
        </p:nvSpPr>
        <p:spPr bwMode="auto">
          <a:xfrm flipH="1" flipV="1">
            <a:off x="7620393" y="-6675"/>
            <a:ext cx="386031" cy="6861650"/>
          </a:xfrm>
          <a:prstGeom prst="rect">
            <a:avLst/>
          </a:prstGeom>
          <a:solidFill>
            <a:schemeClr val="bg1">
              <a:alpha val="43000"/>
            </a:schemeClr>
          </a:solidFill>
          <a:ln>
            <a:noFill/>
          </a:ln>
        </p:spPr>
      </p:sp>
      <p:sp>
        <p:nvSpPr>
          <p:cNvPr id="22" name="Прямоугольник 21"/>
          <p:cNvSpPr/>
          <p:nvPr userDrawn="1"/>
        </p:nvSpPr>
        <p:spPr bwMode="auto">
          <a:xfrm flipH="1" flipV="1">
            <a:off x="5915613" y="7866"/>
            <a:ext cx="260426" cy="6849349"/>
          </a:xfrm>
          <a:prstGeom prst="rect">
            <a:avLst/>
          </a:prstGeom>
          <a:solidFill>
            <a:schemeClr val="bg1">
              <a:alpha val="34000"/>
            </a:schemeClr>
          </a:solidFill>
          <a:ln>
            <a:noFill/>
          </a:ln>
        </p:spPr>
      </p:sp>
      <p:sp>
        <p:nvSpPr>
          <p:cNvPr id="23" name="Прямоугольник 22"/>
          <p:cNvSpPr/>
          <p:nvPr userDrawn="1"/>
        </p:nvSpPr>
        <p:spPr bwMode="auto">
          <a:xfrm flipH="1" flipV="1">
            <a:off x="2639615" y="7871"/>
            <a:ext cx="1053141" cy="6849349"/>
          </a:xfrm>
          <a:prstGeom prst="rect">
            <a:avLst/>
          </a:prstGeom>
          <a:solidFill>
            <a:srgbClr val="6E9A26">
              <a:alpha val="41000"/>
            </a:srgbClr>
          </a:solidFill>
          <a:ln>
            <a:noFill/>
          </a:ln>
        </p:spPr>
      </p:sp>
      <p:sp>
        <p:nvSpPr>
          <p:cNvPr id="25" name="Прямоугольник 24"/>
          <p:cNvSpPr/>
          <p:nvPr userDrawn="1"/>
        </p:nvSpPr>
        <p:spPr bwMode="auto">
          <a:xfrm flipH="1" flipV="1">
            <a:off x="8392459" y="7875"/>
            <a:ext cx="1447954" cy="6849349"/>
          </a:xfrm>
          <a:prstGeom prst="rect">
            <a:avLst/>
          </a:prstGeom>
          <a:solidFill>
            <a:schemeClr val="bg1">
              <a:alpha val="26000"/>
            </a:schemeClr>
          </a:solidFill>
          <a:ln>
            <a:noFill/>
          </a:ln>
        </p:spPr>
      </p:sp>
      <p:sp>
        <p:nvSpPr>
          <p:cNvPr id="27" name="Прямоугольник 26"/>
          <p:cNvSpPr/>
          <p:nvPr userDrawn="1"/>
        </p:nvSpPr>
        <p:spPr bwMode="auto">
          <a:xfrm flipH="1" flipV="1">
            <a:off x="8440069" y="7875"/>
            <a:ext cx="390538" cy="6849349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</p:sp>
      <p:sp>
        <p:nvSpPr>
          <p:cNvPr id="28" name="Прямоугольник 27"/>
          <p:cNvSpPr/>
          <p:nvPr userDrawn="1"/>
        </p:nvSpPr>
        <p:spPr bwMode="auto">
          <a:xfrm flipH="1" flipV="1">
            <a:off x="4863530" y="7871"/>
            <a:ext cx="381367" cy="6849349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</p:sp>
      <p:sp>
        <p:nvSpPr>
          <p:cNvPr id="29" name="Прямоугольник 28"/>
          <p:cNvSpPr/>
          <p:nvPr userDrawn="1"/>
        </p:nvSpPr>
        <p:spPr bwMode="auto">
          <a:xfrm flipH="1" flipV="1">
            <a:off x="7085130" y="7873"/>
            <a:ext cx="425481" cy="6849349"/>
          </a:xfrm>
          <a:prstGeom prst="rect">
            <a:avLst/>
          </a:prstGeom>
          <a:solidFill>
            <a:schemeClr val="bg1">
              <a:alpha val="44000"/>
            </a:schemeClr>
          </a:solidFill>
          <a:ln>
            <a:noFill/>
          </a:ln>
        </p:spPr>
      </p:sp>
      <p:sp>
        <p:nvSpPr>
          <p:cNvPr id="26" name="Прямоугольник 25"/>
          <p:cNvSpPr/>
          <p:nvPr userDrawn="1"/>
        </p:nvSpPr>
        <p:spPr bwMode="auto">
          <a:xfrm flipH="1" flipV="1">
            <a:off x="3236819" y="-6675"/>
            <a:ext cx="704949" cy="6861650"/>
          </a:xfrm>
          <a:prstGeom prst="rect">
            <a:avLst/>
          </a:prstGeom>
          <a:solidFill>
            <a:schemeClr val="bg1">
              <a:alpha val="49000"/>
            </a:schemeClr>
          </a:solidFill>
          <a:ln>
            <a:noFill/>
          </a:ln>
        </p:spPr>
      </p:sp>
      <p:sp>
        <p:nvSpPr>
          <p:cNvPr id="21" name="Прямоугольник 20"/>
          <p:cNvSpPr/>
          <p:nvPr userDrawn="1"/>
        </p:nvSpPr>
        <p:spPr bwMode="auto">
          <a:xfrm flipH="1" flipV="1">
            <a:off x="4192885" y="7875"/>
            <a:ext cx="567910" cy="6849349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</p:sp>
      <p:sp>
        <p:nvSpPr>
          <p:cNvPr id="44" name="Прямоугольник 43"/>
          <p:cNvSpPr/>
          <p:nvPr userDrawn="1"/>
        </p:nvSpPr>
        <p:spPr bwMode="auto">
          <a:xfrm flipH="1" flipV="1">
            <a:off x="9363825" y="7873"/>
            <a:ext cx="307005" cy="6849349"/>
          </a:xfrm>
          <a:prstGeom prst="rect">
            <a:avLst/>
          </a:prstGeom>
          <a:solidFill>
            <a:schemeClr val="bg1">
              <a:alpha val="58999"/>
            </a:schemeClr>
          </a:solidFill>
          <a:ln>
            <a:noFill/>
          </a:ln>
        </p:spPr>
      </p:sp>
      <p:sp>
        <p:nvSpPr>
          <p:cNvPr id="46" name="Прямоугольник 45"/>
          <p:cNvSpPr/>
          <p:nvPr userDrawn="1"/>
        </p:nvSpPr>
        <p:spPr bwMode="auto">
          <a:xfrm flipH="1" flipV="1">
            <a:off x="2796586" y="7874"/>
            <a:ext cx="60958" cy="6849349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</p:sp>
      <p:sp>
        <p:nvSpPr>
          <p:cNvPr id="45" name="Прямоугольник 44"/>
          <p:cNvSpPr/>
          <p:nvPr userDrawn="1"/>
        </p:nvSpPr>
        <p:spPr bwMode="auto">
          <a:xfrm>
            <a:off x="2447594" y="1844823"/>
            <a:ext cx="7776864" cy="3672407"/>
          </a:xfrm>
          <a:prstGeom prst="rect">
            <a:avLst/>
          </a:prstGeom>
          <a:solidFill>
            <a:schemeClr val="bg1"/>
          </a:solidFill>
          <a:ln w="57150" cap="rnd" cmpd="sng">
            <a:noFill/>
            <a:prstDash val="sysDot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3166186" y="4077071"/>
            <a:ext cx="6197638" cy="1152127"/>
          </a:xfrm>
        </p:spPr>
        <p:txBody>
          <a:bodyPr>
            <a:normAutofit/>
          </a:bodyPr>
          <a:lstStyle>
            <a:lvl1pPr marL="0" indent="0" algn="ctr">
              <a:buNone/>
              <a:defRPr sz="2400" b="0" i="0" cap="none" spc="119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/>
              <a:t>Образец подзаголовка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 bwMode="auto">
          <a:xfrm>
            <a:off x="3181594" y="2204863"/>
            <a:ext cx="6182230" cy="1584175"/>
          </a:xfrm>
        </p:spPr>
        <p:txBody>
          <a:bodyPr>
            <a:normAutofit/>
          </a:bodyPr>
          <a:lstStyle>
            <a:lvl1pPr algn="ctr">
              <a:defRPr sz="4000" cap="small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/>
              <a:t>Образец заголовка</a:t>
            </a:r>
          </a:p>
        </p:txBody>
      </p:sp>
      <p:cxnSp>
        <p:nvCxnSpPr>
          <p:cNvPr id="49" name="Прямая соединительная линия 48"/>
          <p:cNvCxnSpPr>
            <a:cxnSpLocks/>
          </p:cNvCxnSpPr>
          <p:nvPr userDrawn="1"/>
        </p:nvCxnSpPr>
        <p:spPr bwMode="auto">
          <a:xfrm>
            <a:off x="3166186" y="3933055"/>
            <a:ext cx="2879640" cy="0"/>
          </a:xfrm>
          <a:prstGeom prst="line">
            <a:avLst/>
          </a:prstGeom>
          <a:ln w="9525" cap="flat" cmpd="sng" algn="ctr">
            <a:solidFill>
              <a:srgbClr val="6E9A26"/>
            </a:solidFill>
            <a:prstDash val="sys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Овал 50"/>
          <p:cNvSpPr/>
          <p:nvPr userDrawn="1"/>
        </p:nvSpPr>
        <p:spPr bwMode="auto">
          <a:xfrm>
            <a:off x="6172819" y="3896087"/>
            <a:ext cx="96010" cy="72009"/>
          </a:xfrm>
          <a:prstGeom prst="ellipse">
            <a:avLst/>
          </a:prstGeom>
          <a:solidFill>
            <a:srgbClr val="6E9A26"/>
          </a:solidFill>
          <a:ln>
            <a:noFill/>
          </a:ln>
          <a:effectLst/>
        </p:spPr>
      </p:sp>
      <p:cxnSp>
        <p:nvCxnSpPr>
          <p:cNvPr id="54" name="Прямая соединительная линия 53"/>
          <p:cNvCxnSpPr>
            <a:cxnSpLocks/>
          </p:cNvCxnSpPr>
          <p:nvPr userDrawn="1"/>
        </p:nvCxnSpPr>
        <p:spPr bwMode="auto">
          <a:xfrm>
            <a:off x="6384031" y="3932091"/>
            <a:ext cx="3005061" cy="1"/>
          </a:xfrm>
          <a:prstGeom prst="line">
            <a:avLst/>
          </a:prstGeom>
          <a:ln w="9525" cap="flat" cmpd="sng" algn="ctr">
            <a:solidFill>
              <a:srgbClr val="6E9A26"/>
            </a:solidFill>
            <a:prstDash val="sys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E093AD9-0D2D-4608-BD66-0C47CCB56E8B}" type="datetime1">
              <a:rPr lang="ru-RU" smtClean="0"/>
              <a:t>29.11.2023</a:t>
            </a:fld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B5AA3AA-5EA9-4976-BF6C-9891F6110747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/>
              <a:t>Образец текста</a:t>
            </a:r>
          </a:p>
          <a:p>
            <a:pPr lvl="1">
              <a:defRPr/>
            </a:pPr>
            <a:r>
              <a:rPr/>
              <a:t>Второй уровень</a:t>
            </a:r>
          </a:p>
          <a:p>
            <a:pPr lvl="2">
              <a:defRPr/>
            </a:pPr>
            <a:r>
              <a:rPr/>
              <a:t>Третий уровень</a:t>
            </a:r>
          </a:p>
          <a:p>
            <a:pPr lvl="3">
              <a:defRPr/>
            </a:pPr>
            <a:r>
              <a:rPr/>
              <a:t>Четвертый уровень</a:t>
            </a:r>
          </a:p>
          <a:p>
            <a:pPr lvl="4">
              <a:defRPr/>
            </a:pPr>
            <a:r>
              <a:rPr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F97C3AF-B834-4045-81EC-96FDF9DEA4C7}" type="datetime1">
              <a:rPr lang="ru-RU" smtClean="0"/>
              <a:t>29.11.2023</a:t>
            </a:fld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B5AA3AA-5EA9-4976-BF6C-9891F6110747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839199" y="274638"/>
            <a:ext cx="2743200" cy="5851525"/>
          </a:xfrm>
        </p:spPr>
        <p:txBody>
          <a:bodyPr vert="eaVert"/>
          <a:lstStyle/>
          <a:p>
            <a:pPr>
              <a:defRPr/>
            </a:pPr>
            <a:r>
              <a:rPr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609599" y="274638"/>
            <a:ext cx="8026399" cy="5851525"/>
          </a:xfrm>
        </p:spPr>
        <p:txBody>
          <a:bodyPr vert="eaVert"/>
          <a:lstStyle/>
          <a:p>
            <a:pPr lvl="0">
              <a:defRPr/>
            </a:pPr>
            <a:r>
              <a:rPr/>
              <a:t>Образец текста</a:t>
            </a:r>
          </a:p>
          <a:p>
            <a:pPr lvl="1">
              <a:defRPr/>
            </a:pPr>
            <a:r>
              <a:rPr/>
              <a:t>Второй уровень</a:t>
            </a:r>
          </a:p>
          <a:p>
            <a:pPr lvl="2">
              <a:defRPr/>
            </a:pPr>
            <a:r>
              <a:rPr/>
              <a:t>Третий уровень</a:t>
            </a:r>
          </a:p>
          <a:p>
            <a:pPr lvl="3">
              <a:defRPr/>
            </a:pPr>
            <a:r>
              <a:rPr/>
              <a:t>Четвертый уровень</a:t>
            </a:r>
          </a:p>
          <a:p>
            <a:pPr lvl="4">
              <a:defRPr/>
            </a:pPr>
            <a:r>
              <a:rPr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3CF1CA4-87AB-4845-84A2-84E8F010BC4D}" type="datetime1">
              <a:rPr lang="ru-RU" smtClean="0"/>
              <a:t>29.11.2023</a:t>
            </a:fld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B5AA3AA-5EA9-4976-BF6C-9891F6110747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/>
              <a:t>Образец текста</a:t>
            </a:r>
          </a:p>
          <a:p>
            <a:pPr lvl="1">
              <a:defRPr/>
            </a:pPr>
            <a:r>
              <a:rPr/>
              <a:t>Второй уровень</a:t>
            </a:r>
          </a:p>
          <a:p>
            <a:pPr lvl="2">
              <a:defRPr/>
            </a:pPr>
            <a:r>
              <a:rPr/>
              <a:t>Третий уровень</a:t>
            </a:r>
          </a:p>
          <a:p>
            <a:pPr lvl="3">
              <a:defRPr/>
            </a:pPr>
            <a:r>
              <a:rPr/>
              <a:t>Четвертый уровень</a:t>
            </a:r>
          </a:p>
          <a:p>
            <a:pPr lvl="4">
              <a:defRPr/>
            </a:pPr>
            <a:r>
              <a:rPr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79CFD5D-6482-48DB-BB87-5E74A07B695A}" type="datetime1">
              <a:rPr lang="ru-RU" smtClean="0"/>
              <a:t>29.11.2023</a:t>
            </a:fld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B5AA3AA-5EA9-4976-BF6C-9891F6110747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963083" y="1196751"/>
            <a:ext cx="10363199" cy="4896543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349B75D-AACC-4FC3-A544-08620AFA91BC}" type="datetime1">
              <a:rPr lang="ru-RU" smtClean="0"/>
              <a:t>29.11.2023</a:t>
            </a:fld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B5AA3AA-5EA9-4976-BF6C-9891F6110747}" type="slidenum">
              <a:rPr/>
              <a:t>‹#›</a:t>
            </a:fld>
            <a:endParaRPr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 bwMode="auto">
          <a:xfrm>
            <a:off x="719402" y="188640"/>
            <a:ext cx="10753194" cy="864095"/>
          </a:xfrm>
        </p:spPr>
        <p:txBody>
          <a:bodyPr/>
          <a:lstStyle/>
          <a:p>
            <a:pPr>
              <a:defRPr/>
            </a:pPr>
            <a:r>
              <a:rPr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609599" y="1196753"/>
            <a:ext cx="5384799" cy="4929410"/>
          </a:xfrm>
          <a:prstGeom prst="rect">
            <a:avLst/>
          </a:prstGeom>
          <a:noFill/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/>
              <a:t>Образец текста</a:t>
            </a:r>
          </a:p>
          <a:p>
            <a:pPr lvl="1">
              <a:defRPr/>
            </a:pPr>
            <a:r>
              <a:rPr/>
              <a:t>Второй уровень</a:t>
            </a:r>
          </a:p>
          <a:p>
            <a:pPr lvl="2">
              <a:defRPr/>
            </a:pPr>
            <a:r>
              <a:rPr/>
              <a:t>Третий уровень</a:t>
            </a:r>
          </a:p>
          <a:p>
            <a:pPr lvl="3">
              <a:defRPr/>
            </a:pPr>
            <a:r>
              <a:rPr/>
              <a:t>Четвертый уровень</a:t>
            </a:r>
          </a:p>
          <a:p>
            <a:pPr lvl="4">
              <a:defRPr/>
            </a:pPr>
            <a:r>
              <a:rPr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97599" y="1196753"/>
            <a:ext cx="5384799" cy="4929410"/>
          </a:xfrm>
          <a:prstGeom prst="rect">
            <a:avLst/>
          </a:prstGeom>
          <a:noFill/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/>
              <a:t>Образец текста</a:t>
            </a:r>
          </a:p>
          <a:p>
            <a:pPr lvl="1">
              <a:defRPr/>
            </a:pPr>
            <a:r>
              <a:rPr/>
              <a:t>Второй уровень</a:t>
            </a:r>
          </a:p>
          <a:p>
            <a:pPr lvl="2">
              <a:defRPr/>
            </a:pPr>
            <a:r>
              <a:rPr/>
              <a:t>Третий уровень</a:t>
            </a:r>
          </a:p>
          <a:p>
            <a:pPr lvl="3">
              <a:defRPr/>
            </a:pPr>
            <a:r>
              <a:rPr/>
              <a:t>Четвертый уровень</a:t>
            </a:r>
          </a:p>
          <a:p>
            <a:pPr lvl="4">
              <a:defRPr/>
            </a:pPr>
            <a:r>
              <a:rPr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D9339D6-F6C6-4469-9EDC-C86D3D719BE1}" type="datetime1">
              <a:rPr lang="ru-RU" smtClean="0"/>
              <a:t>29.11.2023</a:t>
            </a:fld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B5AA3AA-5EA9-4976-BF6C-9891F6110747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609599" y="1268759"/>
            <a:ext cx="5386917" cy="639762"/>
          </a:xfrm>
          <a:prstGeom prst="rect">
            <a:avLst/>
          </a:prstGeom>
          <a:noFill/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09599" y="2060849"/>
            <a:ext cx="5386917" cy="4065314"/>
          </a:xfrm>
          <a:prstGeom prst="rect">
            <a:avLst/>
          </a:prstGeom>
          <a:noFill/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/>
              <a:t>Образец текста</a:t>
            </a:r>
          </a:p>
          <a:p>
            <a:pPr lvl="1">
              <a:defRPr/>
            </a:pPr>
            <a:r>
              <a:rPr/>
              <a:t>Второй уровень</a:t>
            </a:r>
          </a:p>
          <a:p>
            <a:pPr lvl="2">
              <a:defRPr/>
            </a:pPr>
            <a:r>
              <a:rPr/>
              <a:t>Третий уровень</a:t>
            </a:r>
          </a:p>
          <a:p>
            <a:pPr lvl="3">
              <a:defRPr/>
            </a:pPr>
            <a:r>
              <a:rPr/>
              <a:t>Четвертый уровень</a:t>
            </a:r>
          </a:p>
          <a:p>
            <a:pPr lvl="4">
              <a:defRPr/>
            </a:pPr>
            <a:r>
              <a:rPr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93368" y="1268759"/>
            <a:ext cx="5389033" cy="639762"/>
          </a:xfrm>
          <a:prstGeom prst="rect">
            <a:avLst/>
          </a:prstGeom>
          <a:noFill/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93368" y="2060849"/>
            <a:ext cx="5389033" cy="4065314"/>
          </a:xfrm>
          <a:prstGeom prst="rect">
            <a:avLst/>
          </a:prstGeom>
          <a:noFill/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/>
              <a:t>Образец текста</a:t>
            </a:r>
          </a:p>
          <a:p>
            <a:pPr lvl="1">
              <a:defRPr/>
            </a:pPr>
            <a:r>
              <a:rPr/>
              <a:t>Второй уровень</a:t>
            </a:r>
          </a:p>
          <a:p>
            <a:pPr lvl="2">
              <a:defRPr/>
            </a:pPr>
            <a:r>
              <a:rPr/>
              <a:t>Третий уровень</a:t>
            </a:r>
          </a:p>
          <a:p>
            <a:pPr lvl="3">
              <a:defRPr/>
            </a:pPr>
            <a:r>
              <a:rPr/>
              <a:t>Четвертый уровень</a:t>
            </a:r>
          </a:p>
          <a:p>
            <a:pPr lvl="4">
              <a:defRPr/>
            </a:pPr>
            <a:r>
              <a:rPr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F8CF0F0-B36F-4FBF-96F8-655944693818}" type="datetime1">
              <a:rPr lang="ru-RU" smtClean="0"/>
              <a:t>29.11.2023</a:t>
            </a:fld>
            <a:endParaRPr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B5AA3AA-5EA9-4976-BF6C-9891F6110747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BC5027F-2E5A-4173-B1FE-14C2A5F34000}" type="datetime1">
              <a:rPr lang="ru-RU" smtClean="0"/>
              <a:t>29.11.2023</a:t>
            </a:fld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B5AA3AA-5EA9-4976-BF6C-9891F6110747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BC8668A-A804-4321-BE15-4AE2C3116B0E}" type="datetime1">
              <a:rPr lang="ru-RU" smtClean="0"/>
              <a:t>29.11.2023</a:t>
            </a:fld>
            <a:endParaRPr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B5AA3AA-5EA9-4976-BF6C-9891F6110747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4766732" y="1196753"/>
            <a:ext cx="6815666" cy="4929410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/>
              <a:t>Образец текста</a:t>
            </a:r>
          </a:p>
          <a:p>
            <a:pPr lvl="1">
              <a:defRPr/>
            </a:pPr>
            <a:r>
              <a:rPr/>
              <a:t>Второй уровень</a:t>
            </a:r>
          </a:p>
          <a:p>
            <a:pPr lvl="2">
              <a:defRPr/>
            </a:pPr>
            <a:r>
              <a:rPr/>
              <a:t>Третий уровень</a:t>
            </a:r>
          </a:p>
          <a:p>
            <a:pPr lvl="3">
              <a:defRPr/>
            </a:pPr>
            <a:r>
              <a:rPr/>
              <a:t>Четвертый уровень</a:t>
            </a:r>
          </a:p>
          <a:p>
            <a:pPr lvl="4">
              <a:defRPr/>
            </a:pPr>
            <a:r>
              <a:rPr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609601" y="1196751"/>
            <a:ext cx="4011084" cy="4929411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724554A-AF0E-4D29-B94E-76283EA10F90}" type="datetime1">
              <a:rPr lang="ru-RU" smtClean="0"/>
              <a:t>29.11.2023</a:t>
            </a:fld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B5AA3AA-5EA9-4976-BF6C-9891F6110747}" type="slidenum">
              <a:rPr/>
              <a:t>‹#›</a:t>
            </a:fld>
            <a:endParaRPr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 bwMode="auto">
          <a:xfrm>
            <a:off x="719402" y="188640"/>
            <a:ext cx="10753194" cy="864095"/>
          </a:xfrm>
        </p:spPr>
        <p:txBody>
          <a:bodyPr/>
          <a:lstStyle/>
          <a:p>
            <a:pPr>
              <a:defRPr/>
            </a:pPr>
            <a:r>
              <a:rPr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2389717" y="1196751"/>
            <a:ext cx="7315200" cy="345638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2389717" y="4869159"/>
            <a:ext cx="7315200" cy="13030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889A436-1072-452D-BB7C-5A1E20A22CF1}" type="datetime1">
              <a:rPr lang="ru-RU" smtClean="0"/>
              <a:t>29.11.2023</a:t>
            </a:fld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B5AA3AA-5EA9-4976-BF6C-9891F6110747}" type="slidenum">
              <a:rPr/>
              <a:t>‹#›</a:t>
            </a:fld>
            <a:endParaRPr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 bwMode="auto">
          <a:xfrm>
            <a:off x="719402" y="188640"/>
            <a:ext cx="10753194" cy="864095"/>
          </a:xfrm>
        </p:spPr>
        <p:txBody>
          <a:bodyPr/>
          <a:lstStyle/>
          <a:p>
            <a:pPr>
              <a:defRPr/>
            </a:pPr>
            <a:r>
              <a:rPr/>
              <a:t>Образец заголовка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1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719402" y="188640"/>
            <a:ext cx="10753194" cy="86409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pPr>
              <a:defRPr/>
            </a:pP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19402" y="1340767"/>
            <a:ext cx="10753194" cy="4968551"/>
          </a:xfrm>
          <a:prstGeom prst="rect">
            <a:avLst/>
          </a:prstGeom>
          <a:solidFill>
            <a:schemeClr val="bg1">
              <a:alpha val="78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/>
              <a:t>Образец текста</a:t>
            </a:r>
          </a:p>
          <a:p>
            <a:pPr lvl="1">
              <a:defRPr/>
            </a:pPr>
            <a:r>
              <a:rPr/>
              <a:t>Второй уровень</a:t>
            </a:r>
          </a:p>
          <a:p>
            <a:pPr lvl="2">
              <a:defRPr/>
            </a:pPr>
            <a:r>
              <a:rPr/>
              <a:t>Третий уровень</a:t>
            </a:r>
          </a:p>
          <a:p>
            <a:pPr lvl="3">
              <a:defRPr/>
            </a:pPr>
            <a:r>
              <a:rPr/>
              <a:t>Четвертый уровень</a:t>
            </a:r>
          </a:p>
          <a:p>
            <a:pPr lvl="4">
              <a:defRPr/>
            </a:pPr>
            <a:r>
              <a:rPr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719402" y="6442061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6E6524F-23F5-48C7-8FDD-3289EDE4311D}" type="datetime1">
              <a:rPr lang="ru-RU" smtClean="0"/>
              <a:t>29.11.2023</a:t>
            </a:fld>
            <a:endParaRPr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7920202" y="6416499"/>
            <a:ext cx="3860799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8" name="Номер слайда 8"/>
          <p:cNvSpPr>
            <a:spLocks noGrp="1"/>
          </p:cNvSpPr>
          <p:nvPr>
            <p:ph type="sldNum" sz="quarter" idx="4"/>
          </p:nvPr>
        </p:nvSpPr>
        <p:spPr bwMode="auto">
          <a:xfrm>
            <a:off x="5511799" y="6453335"/>
            <a:ext cx="1168399" cy="292099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B5AA3AA-5EA9-4976-BF6C-9891F6110747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>
        <a:spcBef>
          <a:spcPts val="399"/>
        </a:spcBef>
        <a:buNone/>
        <a:defRPr sz="3600" b="0" cap="none" spc="0">
          <a:solidFill>
            <a:schemeClr val="bg1"/>
          </a:solidFill>
          <a:latin typeface="+mj-lt"/>
          <a:ea typeface="+mj-ea"/>
          <a:cs typeface="Arial"/>
        </a:defRPr>
      </a:lvl1pPr>
    </p:titleStyle>
    <p:bodyStyle>
      <a:lvl1pPr marL="342900" indent="-342900" algn="l" defTabSz="914400">
        <a:spcBef>
          <a:spcPts val="599"/>
        </a:spcBef>
        <a:spcAft>
          <a:spcPts val="0"/>
        </a:spcAft>
        <a:buClr>
          <a:schemeClr val="accent1"/>
        </a:buClr>
        <a:buFont typeface="Arial"/>
        <a:buChar char="•"/>
        <a:defRPr sz="2200" b="0" i="0" cap="none" spc="29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Arial"/>
        </a:defRPr>
      </a:lvl1pPr>
      <a:lvl2pPr marL="513651" indent="-342900" algn="l" defTabSz="914400">
        <a:spcBef>
          <a:spcPts val="599"/>
        </a:spcBef>
        <a:buClr>
          <a:schemeClr val="accent1"/>
        </a:buClr>
        <a:buFont typeface="Times New Roman"/>
        <a:buChar char="–"/>
        <a:defRPr sz="20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Arial"/>
        </a:defRPr>
      </a:lvl2pPr>
      <a:lvl3pPr marL="627951" indent="-285750" algn="l" defTabSz="914400">
        <a:spcBef>
          <a:spcPts val="599"/>
        </a:spcBef>
        <a:buClr>
          <a:schemeClr val="accent1"/>
        </a:buClr>
        <a:buFont typeface="Arial"/>
        <a:buChar char="•"/>
        <a:defRPr sz="18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Arial"/>
        </a:defRPr>
      </a:lvl3pPr>
      <a:lvl4pPr marL="800988" indent="-285750" algn="l" defTabSz="914400">
        <a:spcBef>
          <a:spcPts val="599"/>
        </a:spcBef>
        <a:buClr>
          <a:schemeClr val="accent1"/>
        </a:buClr>
        <a:buFont typeface="Times New Roman"/>
        <a:buChar char="–"/>
        <a:defRPr sz="16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Arial"/>
        </a:defRPr>
      </a:lvl4pPr>
      <a:lvl5pPr marL="972438" indent="-285750" algn="l" defTabSz="914400">
        <a:spcBef>
          <a:spcPts val="599"/>
        </a:spcBef>
        <a:buClr>
          <a:schemeClr val="accent1"/>
        </a:buClr>
        <a:buFont typeface="Times New Roman"/>
        <a:buChar char="»"/>
        <a:defRPr sz="16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Arial"/>
        </a:defRPr>
      </a:lvl5pPr>
      <a:lvl6pPr marL="1051560" indent="-173735" algn="l" defTabSz="914400">
        <a:spcBef>
          <a:spcPts val="0"/>
        </a:spcBef>
        <a:buClr>
          <a:schemeClr val="accent1"/>
        </a:buClr>
        <a:buFont typeface="Arial"/>
        <a:buChar char="•"/>
        <a:defRPr sz="14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5" algn="l" defTabSz="914400">
        <a:spcBef>
          <a:spcPts val="0"/>
        </a:spcBef>
        <a:buClr>
          <a:schemeClr val="accent1"/>
        </a:buClr>
        <a:buFont typeface="Arial"/>
        <a:buChar char="•"/>
        <a:defRPr sz="1400">
          <a:solidFill>
            <a:schemeClr val="tx2"/>
          </a:solidFill>
          <a:latin typeface="+mn-lt"/>
          <a:ea typeface="+mn-ea"/>
          <a:cs typeface="+mn-cs"/>
        </a:defRPr>
      </a:lvl7pPr>
      <a:lvl8pPr marL="1417319" indent="-173735" algn="l" defTabSz="914400">
        <a:spcBef>
          <a:spcPts val="0"/>
        </a:spcBef>
        <a:buClr>
          <a:schemeClr val="accent1"/>
        </a:buClr>
        <a:buFont typeface="Arial"/>
        <a:buChar char="•"/>
        <a:defRPr sz="14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5" algn="l" defTabSz="914400">
        <a:spcBef>
          <a:spcPts val="0"/>
        </a:spcBef>
        <a:buClr>
          <a:schemeClr val="accent1"/>
        </a:buClr>
        <a:buFont typeface="Arial"/>
        <a:buChar char="•"/>
        <a:defRPr sz="14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 bwMode="auto">
          <a:xfrm>
            <a:off x="1965960" y="1697306"/>
            <a:ext cx="8000999" cy="1849514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rmAutofit/>
          </a:bodyPr>
          <a:lstStyle/>
          <a:p>
            <a:pPr>
              <a:defRPr/>
            </a:pPr>
            <a:r>
              <a:rPr lang="ru-RU" b="1" dirty="0" smtClean="0">
                <a:solidFill>
                  <a:schemeClr val="tx2"/>
                </a:solidFill>
                <a:latin typeface="Arial"/>
              </a:rPr>
              <a:t>Начни карьеру </a:t>
            </a:r>
            <a:br>
              <a:rPr lang="ru-RU" b="1" dirty="0" smtClean="0">
                <a:solidFill>
                  <a:schemeClr val="tx2"/>
                </a:solidFill>
                <a:latin typeface="Arial"/>
              </a:rPr>
            </a:br>
            <a:r>
              <a:rPr lang="ru-RU" b="1" dirty="0" smtClean="0">
                <a:solidFill>
                  <a:schemeClr val="tx2"/>
                </a:solidFill>
                <a:latin typeface="Arial"/>
              </a:rPr>
              <a:t>в РСХБ!</a:t>
            </a:r>
            <a:endParaRPr b="1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pic>
        <p:nvPicPr>
          <p:cNvPr id="435781266" name="Picture 2" descr="Изображение логотипа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281296" y="5577840"/>
            <a:ext cx="1907558" cy="1167892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450" y="2651759"/>
            <a:ext cx="471611" cy="4823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auto">
          <a:xfrm>
            <a:off x="-5392" y="744559"/>
            <a:ext cx="9006516" cy="59102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-5393" y="1313374"/>
            <a:ext cx="9006517" cy="59102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 bwMode="auto">
          <a:xfrm>
            <a:off x="603885" y="968216"/>
            <a:ext cx="9972675" cy="59102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/>
              <a:t>АО РОССЕЛЬХОЗБАНК</a:t>
            </a:r>
            <a:endParaRPr dirty="0"/>
          </a:p>
        </p:txBody>
      </p:sp>
      <p:sp>
        <p:nvSpPr>
          <p:cNvPr id="12" name="Прямоугольник 7"/>
          <p:cNvSpPr txBox="1"/>
          <p:nvPr/>
        </p:nvSpPr>
        <p:spPr bwMode="auto">
          <a:xfrm>
            <a:off x="3788253" y="4056113"/>
            <a:ext cx="4902550" cy="274679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/>
          <a:p>
            <a:pPr>
              <a:buSzPct val="100000"/>
              <a:defRPr sz="1200">
                <a:latin typeface="Arial"/>
                <a:ea typeface="Arial"/>
                <a:cs typeface="Arial"/>
              </a:defRPr>
            </a:pPr>
            <a:endParaRPr/>
          </a:p>
        </p:txBody>
      </p:sp>
      <p:cxnSp>
        <p:nvCxnSpPr>
          <p:cNvPr id="15" name="Прямая соединительная линия 14"/>
          <p:cNvCxnSpPr>
            <a:cxnSpLocks/>
          </p:cNvCxnSpPr>
          <p:nvPr/>
        </p:nvCxnSpPr>
        <p:spPr bwMode="auto">
          <a:xfrm>
            <a:off x="744855" y="2834276"/>
            <a:ext cx="0" cy="3436103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 bwMode="auto">
          <a:xfrm>
            <a:off x="5047212" y="2274902"/>
            <a:ext cx="6670291" cy="33836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dirty="0">
                <a:solidFill>
                  <a:schemeClr val="tx2"/>
                </a:solidFill>
                <a:latin typeface="Arial"/>
                <a:ea typeface="Arial"/>
                <a:cs typeface="Arial"/>
              </a:rPr>
              <a:t>У</a:t>
            </a:r>
            <a:r>
              <a:rPr lang="ru-RU" b="0" i="0" u="none" strike="noStrike" dirty="0">
                <a:solidFill>
                  <a:schemeClr val="tx2"/>
                </a:solidFill>
                <a:latin typeface="Arial"/>
                <a:ea typeface="Arial"/>
                <a:cs typeface="Arial"/>
              </a:rPr>
              <a:t>ниверсальный банк со 100% государственным участием, предоставляющий все виды банковских услуг более чем 7 миллионам розничных и корпоративных клиентов.</a:t>
            </a:r>
            <a:endParaRPr dirty="0">
              <a:solidFill>
                <a:schemeClr val="tx2"/>
              </a:solidFill>
              <a:latin typeface="Arial"/>
              <a:cs typeface="Arial"/>
            </a:endParaRPr>
          </a:p>
          <a:p>
            <a:pPr algn="just">
              <a:defRPr/>
            </a:pPr>
            <a:endParaRPr dirty="0">
              <a:solidFill>
                <a:schemeClr val="tx2"/>
              </a:solidFill>
              <a:latin typeface="Arial"/>
              <a:cs typeface="Arial"/>
            </a:endParaRPr>
          </a:p>
          <a:p>
            <a:pPr algn="just">
              <a:defRPr/>
            </a:pPr>
            <a:r>
              <a:rPr lang="ru-RU" b="0" i="0" u="none" strike="noStrike" dirty="0">
                <a:solidFill>
                  <a:schemeClr val="tx2"/>
                </a:solidFill>
                <a:latin typeface="Arial"/>
                <a:ea typeface="Arial"/>
                <a:cs typeface="Arial"/>
              </a:rPr>
              <a:t>Создан в 2000 году в целях развития национальной кредитно-финансовой системы агропромышленного сектора и сельских территорий Российской Федерации. </a:t>
            </a:r>
            <a:endParaRPr dirty="0">
              <a:solidFill>
                <a:schemeClr val="tx2"/>
              </a:solidFill>
              <a:latin typeface="Arial"/>
              <a:cs typeface="Arial"/>
            </a:endParaRPr>
          </a:p>
          <a:p>
            <a:pPr algn="just">
              <a:defRPr/>
            </a:pPr>
            <a:r>
              <a:rPr lang="ru-RU" b="0" i="0" u="none" strike="noStrike" dirty="0">
                <a:solidFill>
                  <a:schemeClr val="tx2"/>
                </a:solidFill>
                <a:latin typeface="Arial"/>
                <a:ea typeface="Arial"/>
                <a:cs typeface="Arial"/>
              </a:rPr>
              <a:t>Занимает лидирующее положение в финансировании российского АПК, а также входит в ТОП-5 банков по совокупному объему выданных кредитов и в тройку лидеров среди крупнейших розничных банков по объему ипотечного кредитования. </a:t>
            </a:r>
            <a:endParaRPr dirty="0">
              <a:solidFill>
                <a:schemeClr val="tx2"/>
              </a:solidFill>
              <a:latin typeface="Arial"/>
              <a:cs typeface="Arial"/>
            </a:endParaRPr>
          </a:p>
        </p:txBody>
      </p:sp>
      <p:pic>
        <p:nvPicPr>
          <p:cNvPr id="17" name="Picture 2" descr="Изображение логотипа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256510" y="2939062"/>
            <a:ext cx="3284764" cy="2011080"/>
          </a:xfrm>
          <a:prstGeom prst="rect">
            <a:avLst/>
          </a:prstGeom>
          <a:noFill/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5AA3AA-5EA9-4976-BF6C-9891F6110747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rot="691832">
            <a:off x="6755805" y="3762643"/>
            <a:ext cx="2703885" cy="2696899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5A8B0E7-7708-4FD3-8BFE-6114689510FE}" type="slidenum">
              <a:rPr lang="ru-RU"/>
              <a:t>3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-75414" y="762854"/>
            <a:ext cx="3649887" cy="62234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Заголовок 4"/>
          <p:cNvSpPr txBox="1"/>
          <p:nvPr/>
        </p:nvSpPr>
        <p:spPr bwMode="auto">
          <a:xfrm>
            <a:off x="594648" y="744543"/>
            <a:ext cx="9972675" cy="591027"/>
          </a:xfrm>
          <a:prstGeom prst="rect">
            <a:avLst/>
          </a:prstGeom>
        </p:spPr>
        <p:txBody>
          <a:bodyPr/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3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4400"/>
              <a:t>ПРАКТИКА </a:t>
            </a:r>
          </a:p>
        </p:txBody>
      </p:sp>
      <p:sp>
        <p:nvSpPr>
          <p:cNvPr id="15" name="Подзаголовок 2"/>
          <p:cNvSpPr txBox="1"/>
          <p:nvPr/>
        </p:nvSpPr>
        <p:spPr bwMode="auto">
          <a:xfrm>
            <a:off x="859560" y="5520800"/>
            <a:ext cx="5881456" cy="932535"/>
          </a:xfrm>
          <a:prstGeom prst="rect">
            <a:avLst/>
          </a:prstGeom>
        </p:spPr>
        <p:txBody>
          <a:bodyPr/>
          <a:lstStyle>
            <a:lvl1pPr marL="0" indent="0" algn="l" defTabSz="91440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600"/>
              <a:t>Приглашаем студентов и выпускников высших учебных заведений на прохождение </a:t>
            </a:r>
            <a:r>
              <a:rPr lang="ru-RU" sz="1600" b="1"/>
              <a:t>УЧЕБНОЙ,ПРЕДДИПЛОМНОЙ и ПРОИЗВОДСТВЕННОЙ практики</a:t>
            </a:r>
            <a:r>
              <a:rPr lang="ru-RU" sz="1600"/>
              <a:t> в системе Банка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/>
          <a:srcRect l="8350" t="5162" r="23593"/>
          <a:stretch/>
        </p:blipFill>
        <p:spPr bwMode="auto">
          <a:xfrm flipH="1">
            <a:off x="7302952" y="427827"/>
            <a:ext cx="5547724" cy="5593561"/>
          </a:xfrm>
          <a:custGeom>
            <a:avLst/>
            <a:gdLst>
              <a:gd name="connsiteX0" fmla="*/ 1247312 w 3685360"/>
              <a:gd name="connsiteY0" fmla="*/ 308 h 3715810"/>
              <a:gd name="connsiteX1" fmla="*/ 1447461 w 3685360"/>
              <a:gd name="connsiteY1" fmla="*/ 33869 h 3715810"/>
              <a:gd name="connsiteX2" fmla="*/ 3356746 w 3685360"/>
              <a:gd name="connsiteY2" fmla="*/ 764204 h 3715810"/>
              <a:gd name="connsiteX3" fmla="*/ 3651493 w 3685360"/>
              <a:gd name="connsiteY3" fmla="*/ 1424129 h 3715810"/>
              <a:gd name="connsiteX4" fmla="*/ 2897826 w 3685360"/>
              <a:gd name="connsiteY4" fmla="*/ 3394412 h 3715810"/>
              <a:gd name="connsiteX5" fmla="*/ 2535967 w 3685360"/>
              <a:gd name="connsiteY5" fmla="*/ 3709724 h 3715810"/>
              <a:gd name="connsiteX6" fmla="*/ 2490108 w 3685360"/>
              <a:gd name="connsiteY6" fmla="*/ 3715810 h 3715810"/>
              <a:gd name="connsiteX7" fmla="*/ 2336157 w 3685360"/>
              <a:gd name="connsiteY7" fmla="*/ 3715810 h 3715810"/>
              <a:gd name="connsiteX8" fmla="*/ 2237900 w 3685360"/>
              <a:gd name="connsiteY8" fmla="*/ 3689158 h 3715810"/>
              <a:gd name="connsiteX9" fmla="*/ 328615 w 3685360"/>
              <a:gd name="connsiteY9" fmla="*/ 2958824 h 3715810"/>
              <a:gd name="connsiteX10" fmla="*/ 33869 w 3685360"/>
              <a:gd name="connsiteY10" fmla="*/ 2298898 h 3715810"/>
              <a:gd name="connsiteX11" fmla="*/ 787536 w 3685360"/>
              <a:gd name="connsiteY11" fmla="*/ 328616 h 3715810"/>
              <a:gd name="connsiteX12" fmla="*/ 1247312 w 3685360"/>
              <a:gd name="connsiteY12" fmla="*/ 308 h 3715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685360" h="3715810" extrusionOk="0">
                <a:moveTo>
                  <a:pt x="1247312" y="308"/>
                </a:moveTo>
                <a:cubicBezTo>
                  <a:pt x="1313659" y="-2001"/>
                  <a:pt x="1381555" y="8659"/>
                  <a:pt x="1447461" y="33869"/>
                </a:cubicBezTo>
                <a:lnTo>
                  <a:pt x="3356746" y="764204"/>
                </a:lnTo>
                <a:cubicBezTo>
                  <a:pt x="3620372" y="865045"/>
                  <a:pt x="3752334" y="1160503"/>
                  <a:pt x="3651493" y="1424129"/>
                </a:cubicBezTo>
                <a:lnTo>
                  <a:pt x="2897826" y="3394412"/>
                </a:lnTo>
                <a:cubicBezTo>
                  <a:pt x="2834800" y="3559178"/>
                  <a:pt x="2695752" y="3672513"/>
                  <a:pt x="2535967" y="3709724"/>
                </a:cubicBezTo>
                <a:lnTo>
                  <a:pt x="2490108" y="3715810"/>
                </a:lnTo>
                <a:lnTo>
                  <a:pt x="2336157" y="3715810"/>
                </a:lnTo>
                <a:lnTo>
                  <a:pt x="2237900" y="3689158"/>
                </a:lnTo>
                <a:lnTo>
                  <a:pt x="328615" y="2958824"/>
                </a:lnTo>
                <a:cubicBezTo>
                  <a:pt x="64990" y="2857983"/>
                  <a:pt x="-66973" y="2562524"/>
                  <a:pt x="33869" y="2298898"/>
                </a:cubicBezTo>
                <a:lnTo>
                  <a:pt x="787536" y="328616"/>
                </a:lnTo>
                <a:cubicBezTo>
                  <a:pt x="863167" y="130897"/>
                  <a:pt x="1048270" y="7238"/>
                  <a:pt x="1247312" y="308"/>
                </a:cubicBezTo>
                <a:close/>
              </a:path>
            </a:pathLst>
          </a:custGeom>
        </p:spPr>
      </p:pic>
      <p:sp>
        <p:nvSpPr>
          <p:cNvPr id="20" name="Подзаголовок 2"/>
          <p:cNvSpPr txBox="1"/>
          <p:nvPr/>
        </p:nvSpPr>
        <p:spPr bwMode="auto">
          <a:xfrm>
            <a:off x="635395" y="2345751"/>
            <a:ext cx="5878154" cy="3556413"/>
          </a:xfrm>
          <a:prstGeom prst="rect">
            <a:avLst/>
          </a:prstGeom>
        </p:spPr>
        <p:txBody>
          <a:bodyPr/>
          <a:lstStyle>
            <a:lvl1pPr marL="0" indent="0" algn="l" defTabSz="91440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indent="-180000">
              <a:lnSpc>
                <a:spcPct val="100000"/>
              </a:lnSpc>
              <a:spcBef>
                <a:spcPts val="600"/>
              </a:spcBef>
              <a:buClr>
                <a:srgbClr val="FFC000"/>
              </a:buClr>
              <a:buFont typeface="Wingdings"/>
              <a:buChar char="§"/>
              <a:defRPr/>
            </a:pPr>
            <a:r>
              <a:rPr lang="ru-RU" sz="1600" dirty="0">
                <a:latin typeface="Arial"/>
                <a:ea typeface="Arial"/>
                <a:cs typeface="Arial"/>
              </a:rPr>
              <a:t>Знакомство со спецификой крупнейшего Банка России под </a:t>
            </a:r>
            <a:r>
              <a:rPr lang="ru-RU" sz="1600" b="1" dirty="0">
                <a:latin typeface="Arial"/>
                <a:ea typeface="Arial"/>
                <a:cs typeface="Arial"/>
              </a:rPr>
              <a:t>руководством опытных наставников</a:t>
            </a:r>
            <a:r>
              <a:rPr lang="ru-RU" sz="1600" dirty="0">
                <a:latin typeface="Arial"/>
                <a:ea typeface="Arial"/>
                <a:cs typeface="Arial"/>
              </a:rPr>
              <a:t>;</a:t>
            </a:r>
            <a:endParaRPr dirty="0">
              <a:latin typeface="Arial"/>
              <a:cs typeface="Arial"/>
            </a:endParaRPr>
          </a:p>
          <a:p>
            <a:pPr marL="180000" indent="-180000">
              <a:lnSpc>
                <a:spcPct val="100000"/>
              </a:lnSpc>
              <a:spcBef>
                <a:spcPts val="600"/>
              </a:spcBef>
              <a:buClr>
                <a:srgbClr val="FFC000"/>
              </a:buClr>
              <a:buFont typeface="Wingdings"/>
              <a:buChar char="§"/>
              <a:defRPr/>
            </a:pPr>
            <a:r>
              <a:rPr lang="ru-RU" sz="1600" b="1" dirty="0">
                <a:latin typeface="Arial"/>
                <a:ea typeface="Arial"/>
                <a:cs typeface="Arial"/>
              </a:rPr>
              <a:t>Приобретение навыков </a:t>
            </a:r>
            <a:r>
              <a:rPr lang="ru-RU" sz="1600" dirty="0">
                <a:latin typeface="Arial"/>
                <a:ea typeface="Arial"/>
                <a:cs typeface="Arial"/>
              </a:rPr>
              <a:t>работы анализа и обобщения информации;</a:t>
            </a:r>
            <a:endParaRPr dirty="0">
              <a:latin typeface="Arial"/>
              <a:cs typeface="Arial"/>
            </a:endParaRPr>
          </a:p>
          <a:p>
            <a:pPr marL="180000" indent="-180000">
              <a:lnSpc>
                <a:spcPct val="100000"/>
              </a:lnSpc>
              <a:spcBef>
                <a:spcPts val="600"/>
              </a:spcBef>
              <a:buClr>
                <a:srgbClr val="FFC000"/>
              </a:buClr>
              <a:buFont typeface="Wingdings"/>
              <a:buChar char="§"/>
              <a:defRPr/>
            </a:pPr>
            <a:r>
              <a:rPr lang="ru-RU" sz="1600" dirty="0">
                <a:latin typeface="Arial"/>
                <a:ea typeface="Arial"/>
                <a:cs typeface="Arial"/>
              </a:rPr>
              <a:t>Закрепление, систематизация и </a:t>
            </a:r>
            <a:r>
              <a:rPr lang="ru-RU" sz="1600" b="1" dirty="0">
                <a:latin typeface="Arial"/>
                <a:ea typeface="Arial"/>
                <a:cs typeface="Arial"/>
              </a:rPr>
              <a:t>совершенствование знаний и умений</a:t>
            </a:r>
            <a:r>
              <a:rPr lang="ru-RU" sz="1600" dirty="0">
                <a:latin typeface="Arial"/>
                <a:ea typeface="Arial"/>
                <a:cs typeface="Arial"/>
              </a:rPr>
              <a:t>, полученных в процессе обучения;</a:t>
            </a:r>
            <a:endParaRPr dirty="0">
              <a:latin typeface="Arial"/>
              <a:cs typeface="Arial"/>
            </a:endParaRPr>
          </a:p>
          <a:p>
            <a:pPr marL="180000" indent="-180000">
              <a:lnSpc>
                <a:spcPct val="100000"/>
              </a:lnSpc>
              <a:spcBef>
                <a:spcPts val="600"/>
              </a:spcBef>
              <a:buClr>
                <a:srgbClr val="FFC000"/>
              </a:buClr>
              <a:buFont typeface="Wingdings"/>
              <a:buChar char="§"/>
              <a:defRPr/>
            </a:pPr>
            <a:r>
              <a:rPr lang="ru-RU" sz="1600" b="1" dirty="0">
                <a:latin typeface="Arial"/>
                <a:ea typeface="Arial"/>
                <a:cs typeface="Arial"/>
              </a:rPr>
              <a:t>Прокачка</a:t>
            </a:r>
            <a:r>
              <a:rPr lang="ru-RU" sz="1600" dirty="0">
                <a:latin typeface="Arial"/>
                <a:ea typeface="Arial"/>
                <a:cs typeface="Arial"/>
              </a:rPr>
              <a:t> своих знаний и опыта.</a:t>
            </a:r>
            <a:endParaRPr dirty="0">
              <a:latin typeface="Arial"/>
              <a:cs typeface="Arial"/>
            </a:endParaRPr>
          </a:p>
          <a:p>
            <a:pPr marL="180000" indent="-180000">
              <a:lnSpc>
                <a:spcPct val="100000"/>
              </a:lnSpc>
              <a:spcBef>
                <a:spcPts val="600"/>
              </a:spcBef>
              <a:buClr>
                <a:srgbClr val="FFC000"/>
              </a:buClr>
              <a:buFont typeface="Wingdings"/>
              <a:buChar char="§"/>
              <a:defRPr/>
            </a:pPr>
            <a:r>
              <a:rPr lang="ru-RU" sz="1600" dirty="0">
                <a:latin typeface="Arial"/>
                <a:ea typeface="Arial"/>
                <a:cs typeface="Arial"/>
              </a:rPr>
              <a:t>Возможность начать свою карьеру в </a:t>
            </a:r>
            <a:r>
              <a:rPr lang="ru-RU" sz="1600" b="1" dirty="0">
                <a:latin typeface="Arial"/>
                <a:ea typeface="Arial"/>
                <a:cs typeface="Arial"/>
              </a:rPr>
              <a:t>надежном и стабильном Банке </a:t>
            </a:r>
            <a:r>
              <a:rPr lang="ru-RU" sz="1600" dirty="0">
                <a:latin typeface="Arial"/>
                <a:ea typeface="Arial"/>
                <a:cs typeface="Arial"/>
              </a:rPr>
              <a:t>с государственным участием;</a:t>
            </a:r>
            <a:endParaRPr sz="1600" dirty="0">
              <a:latin typeface="Arial"/>
              <a:cs typeface="Arial"/>
            </a:endParaRPr>
          </a:p>
          <a:p>
            <a:pPr marL="180000" indent="-180000">
              <a:lnSpc>
                <a:spcPct val="100000"/>
              </a:lnSpc>
              <a:spcBef>
                <a:spcPts val="600"/>
              </a:spcBef>
              <a:buClr>
                <a:srgbClr val="FFC000"/>
              </a:buClr>
              <a:buFont typeface="Wingdings"/>
              <a:buChar char="§"/>
              <a:defRPr/>
            </a:pPr>
            <a:r>
              <a:rPr lang="ru-RU" sz="1600" dirty="0">
                <a:latin typeface="Arial"/>
                <a:ea typeface="Arial"/>
                <a:cs typeface="Arial"/>
              </a:rPr>
              <a:t>Участие в </a:t>
            </a:r>
            <a:r>
              <a:rPr lang="ru-RU" sz="1600" b="1" dirty="0">
                <a:latin typeface="Arial"/>
                <a:ea typeface="Arial"/>
                <a:cs typeface="Arial"/>
              </a:rPr>
              <a:t>интересных и значимых </a:t>
            </a:r>
            <a:r>
              <a:rPr lang="ru-RU" sz="1600" dirty="0">
                <a:latin typeface="Arial"/>
                <a:ea typeface="Arial"/>
                <a:cs typeface="Arial"/>
              </a:rPr>
              <a:t>проектах;</a:t>
            </a:r>
            <a:endParaRPr dirty="0">
              <a:latin typeface="Arial"/>
              <a:cs typeface="Arial"/>
            </a:endParaRPr>
          </a:p>
          <a:p>
            <a:pPr marL="180000" indent="-180000">
              <a:lnSpc>
                <a:spcPct val="100000"/>
              </a:lnSpc>
              <a:spcBef>
                <a:spcPts val="600"/>
              </a:spcBef>
              <a:buClr>
                <a:srgbClr val="FFC000"/>
              </a:buClr>
              <a:buFont typeface="Wingdings"/>
              <a:buChar char="§"/>
              <a:defRPr/>
            </a:pPr>
            <a:endParaRPr sz="1600" b="1" dirty="0">
              <a:latin typeface="Arial"/>
              <a:cs typeface="Arial"/>
            </a:endParaRPr>
          </a:p>
        </p:txBody>
      </p:sp>
      <p:sp>
        <p:nvSpPr>
          <p:cNvPr id="13" name="Подзаголовок 2"/>
          <p:cNvSpPr txBox="1"/>
          <p:nvPr/>
        </p:nvSpPr>
        <p:spPr bwMode="auto">
          <a:xfrm>
            <a:off x="742861" y="1861016"/>
            <a:ext cx="3310925" cy="583555"/>
          </a:xfrm>
          <a:prstGeom prst="rect">
            <a:avLst/>
          </a:prstGeom>
        </p:spPr>
        <p:txBody>
          <a:bodyPr/>
          <a:lstStyle>
            <a:lvl1pPr marL="0" indent="0" algn="l" defTabSz="91440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/>
              <a:t>Практика в РСХБ – это:</a:t>
            </a:r>
          </a:p>
        </p:txBody>
      </p:sp>
      <p:sp>
        <p:nvSpPr>
          <p:cNvPr id="14" name="Подзаголовок 2"/>
          <p:cNvSpPr txBox="1"/>
          <p:nvPr/>
        </p:nvSpPr>
        <p:spPr bwMode="auto">
          <a:xfrm>
            <a:off x="2230089" y="1060676"/>
            <a:ext cx="6701791" cy="1498388"/>
          </a:xfrm>
          <a:prstGeom prst="rect">
            <a:avLst/>
          </a:prstGeom>
        </p:spPr>
        <p:txBody>
          <a:bodyPr/>
          <a:lstStyle>
            <a:lvl1pPr marL="0" indent="0" algn="l" defTabSz="91440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sz="2000"/>
          </a:p>
        </p:txBody>
      </p:sp>
      <p:sp>
        <p:nvSpPr>
          <p:cNvPr id="16" name="Подзаголовок 2"/>
          <p:cNvSpPr txBox="1"/>
          <p:nvPr/>
        </p:nvSpPr>
        <p:spPr bwMode="auto">
          <a:xfrm>
            <a:off x="6985288" y="1719925"/>
            <a:ext cx="1946592" cy="424672"/>
          </a:xfrm>
          <a:prstGeom prst="rect">
            <a:avLst/>
          </a:prstGeom>
        </p:spPr>
        <p:txBody>
          <a:bodyPr/>
          <a:lstStyle>
            <a:lvl1pPr marL="0" indent="0" algn="l" defTabSz="91440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sz="160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4"/>
          <a:srcRect l="12595" t="5378" r="11778" b="6179"/>
          <a:stretch/>
        </p:blipFill>
        <p:spPr>
          <a:xfrm>
            <a:off x="10664033" y="5231925"/>
            <a:ext cx="1451551" cy="15102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167705" y="2135383"/>
            <a:ext cx="1902000" cy="1897086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5A8B0E7-7708-4FD3-8BFE-6114689510FE}" type="slidenum">
              <a:rPr lang="ru-RU"/>
              <a:t>4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-75414" y="762854"/>
            <a:ext cx="7785250" cy="62234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Заголовок 4"/>
          <p:cNvSpPr txBox="1"/>
          <p:nvPr/>
        </p:nvSpPr>
        <p:spPr bwMode="auto">
          <a:xfrm>
            <a:off x="594648" y="744543"/>
            <a:ext cx="9972675" cy="591027"/>
          </a:xfrm>
          <a:prstGeom prst="rect">
            <a:avLst/>
          </a:prstGeom>
        </p:spPr>
        <p:txBody>
          <a:bodyPr/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3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4400" dirty="0"/>
              <a:t>Работа в </a:t>
            </a:r>
            <a:r>
              <a:rPr lang="ru-RU" sz="4400" dirty="0" err="1"/>
              <a:t>Россельхозбанке</a:t>
            </a:r>
            <a:r>
              <a:rPr lang="ru-RU" sz="4400" dirty="0"/>
              <a:t> это</a:t>
            </a:r>
            <a:r>
              <a:rPr lang="en-US" sz="4400" dirty="0"/>
              <a:t>:</a:t>
            </a:r>
            <a:endParaRPr lang="ru-RU" sz="4400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/>
          <a:srcRect l="25051" t="12405" r="12668" b="-3615"/>
          <a:stretch/>
        </p:blipFill>
        <p:spPr bwMode="auto">
          <a:xfrm flipH="1">
            <a:off x="6381750" y="1779858"/>
            <a:ext cx="5421022" cy="5301151"/>
          </a:xfrm>
          <a:custGeom>
            <a:avLst/>
            <a:gdLst>
              <a:gd name="connsiteX0" fmla="*/ 1247312 w 3685360"/>
              <a:gd name="connsiteY0" fmla="*/ 308 h 3715810"/>
              <a:gd name="connsiteX1" fmla="*/ 1447461 w 3685360"/>
              <a:gd name="connsiteY1" fmla="*/ 33869 h 3715810"/>
              <a:gd name="connsiteX2" fmla="*/ 3356746 w 3685360"/>
              <a:gd name="connsiteY2" fmla="*/ 764204 h 3715810"/>
              <a:gd name="connsiteX3" fmla="*/ 3651493 w 3685360"/>
              <a:gd name="connsiteY3" fmla="*/ 1424129 h 3715810"/>
              <a:gd name="connsiteX4" fmla="*/ 2897826 w 3685360"/>
              <a:gd name="connsiteY4" fmla="*/ 3394412 h 3715810"/>
              <a:gd name="connsiteX5" fmla="*/ 2535967 w 3685360"/>
              <a:gd name="connsiteY5" fmla="*/ 3709724 h 3715810"/>
              <a:gd name="connsiteX6" fmla="*/ 2490108 w 3685360"/>
              <a:gd name="connsiteY6" fmla="*/ 3715810 h 3715810"/>
              <a:gd name="connsiteX7" fmla="*/ 2336157 w 3685360"/>
              <a:gd name="connsiteY7" fmla="*/ 3715810 h 3715810"/>
              <a:gd name="connsiteX8" fmla="*/ 2237900 w 3685360"/>
              <a:gd name="connsiteY8" fmla="*/ 3689158 h 3715810"/>
              <a:gd name="connsiteX9" fmla="*/ 328615 w 3685360"/>
              <a:gd name="connsiteY9" fmla="*/ 2958824 h 3715810"/>
              <a:gd name="connsiteX10" fmla="*/ 33869 w 3685360"/>
              <a:gd name="connsiteY10" fmla="*/ 2298898 h 3715810"/>
              <a:gd name="connsiteX11" fmla="*/ 787536 w 3685360"/>
              <a:gd name="connsiteY11" fmla="*/ 328616 h 3715810"/>
              <a:gd name="connsiteX12" fmla="*/ 1247312 w 3685360"/>
              <a:gd name="connsiteY12" fmla="*/ 308 h 3715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685360" h="3715810" extrusionOk="0">
                <a:moveTo>
                  <a:pt x="1247312" y="308"/>
                </a:moveTo>
                <a:cubicBezTo>
                  <a:pt x="1313659" y="-2001"/>
                  <a:pt x="1381555" y="8659"/>
                  <a:pt x="1447461" y="33869"/>
                </a:cubicBezTo>
                <a:lnTo>
                  <a:pt x="3356746" y="764204"/>
                </a:lnTo>
                <a:cubicBezTo>
                  <a:pt x="3620372" y="865045"/>
                  <a:pt x="3752334" y="1160503"/>
                  <a:pt x="3651493" y="1424129"/>
                </a:cubicBezTo>
                <a:lnTo>
                  <a:pt x="2897826" y="3394412"/>
                </a:lnTo>
                <a:cubicBezTo>
                  <a:pt x="2834800" y="3559178"/>
                  <a:pt x="2695752" y="3672513"/>
                  <a:pt x="2535967" y="3709724"/>
                </a:cubicBezTo>
                <a:lnTo>
                  <a:pt x="2490108" y="3715810"/>
                </a:lnTo>
                <a:lnTo>
                  <a:pt x="2336157" y="3715810"/>
                </a:lnTo>
                <a:lnTo>
                  <a:pt x="2237900" y="3689158"/>
                </a:lnTo>
                <a:lnTo>
                  <a:pt x="328615" y="2958824"/>
                </a:lnTo>
                <a:cubicBezTo>
                  <a:pt x="64990" y="2857983"/>
                  <a:pt x="-66973" y="2562524"/>
                  <a:pt x="33869" y="2298898"/>
                </a:cubicBezTo>
                <a:lnTo>
                  <a:pt x="787536" y="328616"/>
                </a:lnTo>
                <a:cubicBezTo>
                  <a:pt x="863167" y="130897"/>
                  <a:pt x="1048270" y="7238"/>
                  <a:pt x="1247312" y="308"/>
                </a:cubicBezTo>
                <a:close/>
              </a:path>
            </a:pathLst>
          </a:custGeom>
        </p:spPr>
      </p:pic>
      <p:sp>
        <p:nvSpPr>
          <p:cNvPr id="12" name="Подзаголовок 2"/>
          <p:cNvSpPr txBox="1"/>
          <p:nvPr/>
        </p:nvSpPr>
        <p:spPr bwMode="auto">
          <a:xfrm>
            <a:off x="176148" y="1517904"/>
            <a:ext cx="4661277" cy="5227529"/>
          </a:xfrm>
          <a:prstGeom prst="rect">
            <a:avLst/>
          </a:prstGeom>
        </p:spPr>
        <p:txBody>
          <a:bodyPr/>
          <a:lstStyle>
            <a:lvl1pPr marL="0" indent="0" algn="l" defTabSz="91440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buClr>
                <a:srgbClr val="FFC000"/>
              </a:buClr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Arial"/>
                <a:ea typeface="Arial"/>
                <a:cs typeface="Arial"/>
              </a:rPr>
              <a:t>НАДЕЖНОСТЬ </a:t>
            </a:r>
          </a:p>
          <a:p>
            <a:pPr marL="182563">
              <a:spcBef>
                <a:spcPts val="600"/>
              </a:spcBef>
              <a:buClr>
                <a:srgbClr val="FFC000"/>
              </a:buClr>
              <a:defRPr/>
            </a:pPr>
            <a:r>
              <a:rPr lang="ru-RU" sz="1400" dirty="0" smtClean="0">
                <a:solidFill>
                  <a:schemeClr val="tx1"/>
                </a:solidFill>
                <a:latin typeface="Arial"/>
                <a:ea typeface="Arial"/>
                <a:cs typeface="Arial"/>
              </a:rPr>
              <a:t>Стабильный оклад и социальная поддержка сотрудников</a:t>
            </a:r>
          </a:p>
          <a:p>
            <a:pPr marL="92075">
              <a:spcBef>
                <a:spcPts val="600"/>
              </a:spcBef>
              <a:buClr>
                <a:srgbClr val="FFC000"/>
              </a:buClr>
              <a:defRPr/>
            </a:pPr>
            <a:endParaRPr sz="1400" dirty="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spcBef>
                <a:spcPts val="599"/>
              </a:spcBef>
              <a:buClr>
                <a:srgbClr val="FFC000"/>
              </a:buClr>
              <a:defRPr/>
            </a:pPr>
            <a:r>
              <a:rPr lang="ru-RU" sz="1400" b="1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ЗАБОТА О </a:t>
            </a:r>
            <a:r>
              <a:rPr lang="ru-RU" sz="1400" b="1" dirty="0" smtClean="0">
                <a:solidFill>
                  <a:schemeClr val="tx1"/>
                </a:solidFill>
                <a:latin typeface="Arial"/>
                <a:ea typeface="Arial"/>
                <a:cs typeface="Arial"/>
              </a:rPr>
              <a:t>БУДУЩЕМ</a:t>
            </a:r>
          </a:p>
          <a:p>
            <a:pPr marL="182563">
              <a:spcBef>
                <a:spcPts val="599"/>
              </a:spcBef>
              <a:buClr>
                <a:srgbClr val="FFC000"/>
              </a:buClr>
              <a:defRPr/>
            </a:pPr>
            <a:r>
              <a:rPr lang="ru-RU" sz="1400" dirty="0" smtClean="0">
                <a:solidFill>
                  <a:schemeClr val="tx1"/>
                </a:solidFill>
                <a:latin typeface="Arial"/>
                <a:ea typeface="Arial"/>
                <a:cs typeface="Arial"/>
              </a:rPr>
              <a:t>Корпоративная </a:t>
            </a:r>
            <a:r>
              <a:rPr lang="ru-RU" sz="140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пенсионная </a:t>
            </a:r>
            <a:r>
              <a:rPr lang="ru-RU" sz="1400" dirty="0" smtClean="0">
                <a:solidFill>
                  <a:schemeClr val="tx1"/>
                </a:solidFill>
                <a:latin typeface="Arial"/>
                <a:ea typeface="Arial"/>
                <a:cs typeface="Arial"/>
              </a:rPr>
              <a:t>программа</a:t>
            </a:r>
          </a:p>
          <a:p>
            <a:pPr marL="182563">
              <a:spcBef>
                <a:spcPts val="599"/>
              </a:spcBef>
              <a:buClr>
                <a:srgbClr val="FFC000"/>
              </a:buClr>
              <a:defRPr/>
            </a:pPr>
            <a:endParaRPr sz="1400" dirty="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spcBef>
                <a:spcPts val="599"/>
              </a:spcBef>
              <a:buClr>
                <a:srgbClr val="FFC000"/>
              </a:buClr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Arial"/>
                <a:ea typeface="Arial"/>
                <a:cs typeface="Arial"/>
              </a:rPr>
              <a:t>УВЕРЕННОСТЬ</a:t>
            </a:r>
          </a:p>
          <a:p>
            <a:pPr marL="182563">
              <a:spcBef>
                <a:spcPts val="599"/>
              </a:spcBef>
              <a:buClr>
                <a:srgbClr val="FFC000"/>
              </a:buClr>
              <a:defRPr/>
            </a:pPr>
            <a:r>
              <a:rPr lang="ru-RU" sz="1400" dirty="0" smtClean="0">
                <a:solidFill>
                  <a:schemeClr val="tx1"/>
                </a:solidFill>
                <a:latin typeface="Arial"/>
                <a:ea typeface="Arial"/>
                <a:cs typeface="Arial"/>
              </a:rPr>
              <a:t>Оформление </a:t>
            </a:r>
            <a:r>
              <a:rPr lang="ru-RU" sz="140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с первого дня работы, соблюдение условий Трудового кодекса </a:t>
            </a:r>
            <a:r>
              <a:rPr lang="ru-RU" sz="1400" dirty="0" smtClean="0">
                <a:solidFill>
                  <a:schemeClr val="tx1"/>
                </a:solidFill>
                <a:latin typeface="Arial"/>
                <a:ea typeface="Arial"/>
                <a:cs typeface="Arial"/>
              </a:rPr>
              <a:t>РФ</a:t>
            </a:r>
          </a:p>
          <a:p>
            <a:pPr marL="182563">
              <a:spcBef>
                <a:spcPts val="599"/>
              </a:spcBef>
              <a:buClr>
                <a:srgbClr val="FFC000"/>
              </a:buClr>
              <a:defRPr/>
            </a:pPr>
            <a:endParaRPr sz="1400" dirty="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spcBef>
                <a:spcPts val="599"/>
              </a:spcBef>
              <a:buClr>
                <a:srgbClr val="FFC000"/>
              </a:buClr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Arial"/>
                <a:ea typeface="Arial"/>
                <a:cs typeface="Arial"/>
              </a:rPr>
              <a:t>РАЗВИТИЕ</a:t>
            </a:r>
          </a:p>
          <a:p>
            <a:pPr marL="182563">
              <a:spcBef>
                <a:spcPts val="599"/>
              </a:spcBef>
              <a:buClr>
                <a:srgbClr val="FFC000"/>
              </a:buClr>
              <a:defRPr/>
            </a:pPr>
            <a:r>
              <a:rPr lang="ru-RU" sz="1400" dirty="0" smtClean="0">
                <a:solidFill>
                  <a:schemeClr val="tx1"/>
                </a:solidFill>
                <a:latin typeface="Arial"/>
                <a:ea typeface="Arial"/>
                <a:cs typeface="Arial"/>
              </a:rPr>
              <a:t>Возможность </a:t>
            </a:r>
            <a:r>
              <a:rPr lang="ru-RU" sz="140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карьерного развития внутри </a:t>
            </a:r>
            <a:r>
              <a:rPr lang="ru-RU" sz="1400" dirty="0" smtClean="0">
                <a:solidFill>
                  <a:schemeClr val="tx1"/>
                </a:solidFill>
                <a:latin typeface="Arial"/>
                <a:ea typeface="Arial"/>
                <a:cs typeface="Arial"/>
              </a:rPr>
              <a:t>Банка</a:t>
            </a:r>
          </a:p>
          <a:p>
            <a:pPr marL="182563">
              <a:spcBef>
                <a:spcPts val="599"/>
              </a:spcBef>
              <a:buClr>
                <a:srgbClr val="FFC000"/>
              </a:buClr>
              <a:defRPr/>
            </a:pPr>
            <a:endParaRPr sz="1400" dirty="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spcBef>
                <a:spcPts val="599"/>
              </a:spcBef>
              <a:buClr>
                <a:srgbClr val="FFC000"/>
              </a:buClr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Arial"/>
                <a:ea typeface="Arial"/>
                <a:cs typeface="Arial"/>
              </a:rPr>
              <a:t>ЗАБОТА</a:t>
            </a:r>
          </a:p>
          <a:p>
            <a:pPr marL="182563">
              <a:spcBef>
                <a:spcPts val="599"/>
              </a:spcBef>
              <a:buClr>
                <a:srgbClr val="FFC000"/>
              </a:buClr>
              <a:defRPr/>
            </a:pPr>
            <a:r>
              <a:rPr lang="ru-RU" sz="1400" dirty="0" smtClean="0">
                <a:solidFill>
                  <a:schemeClr val="tx1"/>
                </a:solidFill>
                <a:latin typeface="Arial"/>
                <a:ea typeface="Arial"/>
                <a:cs typeface="Arial"/>
              </a:rPr>
              <a:t>ДМС </a:t>
            </a:r>
            <a:r>
              <a:rPr lang="ru-RU" sz="140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после испытательного срока, страхование от несчастного случая с первых дней </a:t>
            </a:r>
            <a:r>
              <a:rPr lang="ru-RU" sz="1400" dirty="0" smtClean="0">
                <a:solidFill>
                  <a:schemeClr val="tx1"/>
                </a:solidFill>
                <a:latin typeface="Arial"/>
                <a:ea typeface="Arial"/>
                <a:cs typeface="Arial"/>
              </a:rPr>
              <a:t>работы</a:t>
            </a:r>
          </a:p>
          <a:p>
            <a:pPr marL="182563">
              <a:spcBef>
                <a:spcPts val="599"/>
              </a:spcBef>
              <a:buClr>
                <a:srgbClr val="FFC000"/>
              </a:buClr>
              <a:defRPr/>
            </a:pPr>
            <a:endParaRPr sz="1400" dirty="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spcBef>
                <a:spcPts val="599"/>
              </a:spcBef>
              <a:buClr>
                <a:srgbClr val="FFC000"/>
              </a:buClr>
              <a:defRPr/>
            </a:pPr>
            <a:r>
              <a:rPr lang="ru-RU" sz="1400" b="1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Старт карьеры в банковской сфере для тех, кто без </a:t>
            </a:r>
            <a:r>
              <a:rPr lang="ru-RU" sz="1400" b="1" dirty="0" smtClean="0">
                <a:solidFill>
                  <a:schemeClr val="tx1"/>
                </a:solidFill>
                <a:latin typeface="Arial"/>
                <a:ea typeface="Arial"/>
                <a:cs typeface="Arial"/>
              </a:rPr>
              <a:t>опыта</a:t>
            </a:r>
            <a:endParaRPr sz="14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3" name="Подзаголовок 2"/>
          <p:cNvSpPr txBox="1"/>
          <p:nvPr/>
        </p:nvSpPr>
        <p:spPr bwMode="auto">
          <a:xfrm>
            <a:off x="1136106" y="3356479"/>
            <a:ext cx="4653916" cy="473174"/>
          </a:xfrm>
          <a:prstGeom prst="rect">
            <a:avLst/>
          </a:prstGeom>
        </p:spPr>
        <p:txBody>
          <a:bodyPr/>
          <a:lstStyle>
            <a:lvl1pPr marL="0" indent="0" algn="l" defTabSz="91440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sz="300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1">
            <a:off x="5290558" y="1020999"/>
            <a:ext cx="8729742" cy="58292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554413" y="4136370"/>
            <a:ext cx="4541585" cy="267453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 bwMode="auto">
          <a:xfrm>
            <a:off x="-75414" y="744543"/>
            <a:ext cx="11572089" cy="62234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>
              <a:solidFill>
                <a:schemeClr val="accent6">
                  <a:lumMod val="60000"/>
                  <a:lumOff val="40000"/>
                </a:schemeClr>
              </a:solidFill>
              <a:highlight>
                <a:srgbClr val="006400"/>
              </a:highlight>
            </a:endParaRPr>
          </a:p>
        </p:txBody>
      </p:sp>
      <p:sp>
        <p:nvSpPr>
          <p:cNvPr id="9" name="Заголовок 4"/>
          <p:cNvSpPr txBox="1"/>
          <p:nvPr/>
        </p:nvSpPr>
        <p:spPr bwMode="auto">
          <a:xfrm>
            <a:off x="594648" y="744543"/>
            <a:ext cx="11511627" cy="591027"/>
          </a:xfrm>
          <a:prstGeom prst="rect">
            <a:avLst/>
          </a:prstGeom>
        </p:spPr>
        <p:txBody>
          <a:bodyPr/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3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4400"/>
              <a:t>ВАКАНСИИ ДЛЯ ТЕБЯ</a:t>
            </a:r>
            <a:endParaRPr sz="440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Подзаголовок 2"/>
          <p:cNvSpPr txBox="1"/>
          <p:nvPr/>
        </p:nvSpPr>
        <p:spPr bwMode="auto">
          <a:xfrm>
            <a:off x="412840" y="1797549"/>
            <a:ext cx="7644956" cy="810265"/>
          </a:xfrm>
          <a:prstGeom prst="rect">
            <a:avLst/>
          </a:prstGeom>
        </p:spPr>
        <p:txBody>
          <a:bodyPr/>
          <a:lstStyle>
            <a:lvl1pPr marL="0" indent="0" algn="l" defTabSz="91440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3000" dirty="0">
                <a:latin typeface="Times New Roman"/>
                <a:ea typeface="Times New Roman"/>
                <a:cs typeface="Times New Roman"/>
              </a:rPr>
              <a:t>Старший клиентский менеджер</a:t>
            </a:r>
            <a:endParaRPr sz="3000" dirty="0">
              <a:latin typeface="Times New Roman"/>
              <a:cs typeface="Times New Roman"/>
            </a:endParaRPr>
          </a:p>
        </p:txBody>
      </p:sp>
      <p:sp>
        <p:nvSpPr>
          <p:cNvPr id="18" name="Подзаголовок 2"/>
          <p:cNvSpPr txBox="1"/>
          <p:nvPr/>
        </p:nvSpPr>
        <p:spPr bwMode="auto">
          <a:xfrm>
            <a:off x="412840" y="2607815"/>
            <a:ext cx="7300581" cy="717582"/>
          </a:xfrm>
          <a:prstGeom prst="rect">
            <a:avLst/>
          </a:prstGeom>
        </p:spPr>
        <p:txBody>
          <a:bodyPr/>
          <a:lstStyle>
            <a:lvl1pPr marL="0" indent="0" algn="l" defTabSz="91440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3000" dirty="0">
                <a:latin typeface="Times New Roman"/>
                <a:ea typeface="Times New Roman"/>
                <a:cs typeface="Times New Roman"/>
              </a:rPr>
              <a:t>Менеджер корпоративного канала продаж</a:t>
            </a:r>
            <a:endParaRPr dirty="0">
              <a:latin typeface="Times New Roman"/>
              <a:cs typeface="Times New Roman"/>
            </a:endParaRPr>
          </a:p>
        </p:txBody>
      </p:sp>
      <p:sp>
        <p:nvSpPr>
          <p:cNvPr id="21" name="Подзаголовок 2"/>
          <p:cNvSpPr txBox="1"/>
          <p:nvPr/>
        </p:nvSpPr>
        <p:spPr bwMode="auto">
          <a:xfrm>
            <a:off x="412840" y="3289011"/>
            <a:ext cx="6445558" cy="836008"/>
          </a:xfrm>
          <a:prstGeom prst="rect">
            <a:avLst/>
          </a:prstGeom>
        </p:spPr>
        <p:txBody>
          <a:bodyPr/>
          <a:lstStyle>
            <a:lvl1pPr marL="0" indent="0" algn="l" defTabSz="91440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3000" dirty="0">
                <a:latin typeface="Times New Roman"/>
                <a:ea typeface="Times New Roman"/>
                <a:cs typeface="Times New Roman"/>
              </a:rPr>
              <a:t>Старший менеджер-</a:t>
            </a:r>
            <a:r>
              <a:rPr lang="ru-RU" sz="3000" dirty="0" err="1">
                <a:latin typeface="Times New Roman"/>
                <a:ea typeface="Times New Roman"/>
                <a:cs typeface="Times New Roman"/>
              </a:rPr>
              <a:t>операционист</a:t>
            </a:r>
            <a:endParaRPr sz="3000" dirty="0">
              <a:latin typeface="Times New Roman"/>
              <a:cs typeface="Times New Roman"/>
            </a:endParaRPr>
          </a:p>
          <a:p>
            <a:pPr>
              <a:defRPr/>
            </a:pPr>
            <a:endParaRPr dirty="0">
              <a:latin typeface="Times New Roman"/>
              <a:cs typeface="Times New Roman"/>
            </a:endParaRPr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412840" y="4006593"/>
            <a:ext cx="7094800" cy="548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000" dirty="0">
                <a:latin typeface="Times New Roman"/>
                <a:ea typeface="Times New Roman"/>
                <a:cs typeface="Times New Roman"/>
              </a:rPr>
              <a:t>Финансовый консультант</a:t>
            </a:r>
            <a:endParaRPr sz="3000" dirty="0">
              <a:latin typeface="Times New Roman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9881298" y="4339656"/>
            <a:ext cx="1808961" cy="2746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sz="120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5AA3AA-5EA9-4976-BF6C-9891F6110747}" type="slidenum">
              <a:rPr lang="ru-RU" smtClean="0"/>
              <a:t>5</a:t>
            </a:fld>
            <a:endParaRPr lang="ru-RU"/>
          </a:p>
        </p:txBody>
      </p:sp>
      <p:pic>
        <p:nvPicPr>
          <p:cNvPr id="12" name="Google Shape;114;p15"/>
          <p:cNvPicPr preferRelativeResize="0"/>
          <p:nvPr/>
        </p:nvPicPr>
        <p:blipFill rotWithShape="1">
          <a:blip r:embed="rId3">
            <a:alphaModFix/>
          </a:blip>
          <a:srcRect l="8284" r="8284"/>
          <a:stretch/>
        </p:blipFill>
        <p:spPr>
          <a:xfrm>
            <a:off x="7599296" y="1366887"/>
            <a:ext cx="4564004" cy="56716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 bwMode="auto">
          <a:xfrm>
            <a:off x="0" y="762854"/>
            <a:ext cx="9020908" cy="62234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Заголовок 4"/>
          <p:cNvSpPr txBox="1"/>
          <p:nvPr/>
        </p:nvSpPr>
        <p:spPr bwMode="auto">
          <a:xfrm>
            <a:off x="594648" y="744543"/>
            <a:ext cx="9972675" cy="591027"/>
          </a:xfrm>
          <a:prstGeom prst="rect">
            <a:avLst/>
          </a:prstGeom>
        </p:spPr>
        <p:txBody>
          <a:bodyPr/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3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4400"/>
              <a:t>ЧТО НУЖНО ДЕЛАТЬ</a:t>
            </a:r>
            <a:r>
              <a:rPr lang="en-US" sz="4400"/>
              <a:t>:</a:t>
            </a:r>
            <a:endParaRPr lang="ru-RU" sz="4400"/>
          </a:p>
        </p:txBody>
      </p:sp>
      <p:sp>
        <p:nvSpPr>
          <p:cNvPr id="16" name="Подзаголовок 2"/>
          <p:cNvSpPr txBox="1"/>
          <p:nvPr/>
        </p:nvSpPr>
        <p:spPr bwMode="auto">
          <a:xfrm>
            <a:off x="287996" y="1969732"/>
            <a:ext cx="6195498" cy="4642281"/>
          </a:xfrm>
          <a:prstGeom prst="rect">
            <a:avLst/>
          </a:prstGeom>
        </p:spPr>
        <p:txBody>
          <a:bodyPr/>
          <a:lstStyle>
            <a:lvl1pPr marL="0" indent="0" algn="l" defTabSz="91440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ru-RU" sz="1800" b="1" dirty="0">
                <a:latin typeface="Arial"/>
                <a:ea typeface="Arial"/>
                <a:cs typeface="Arial"/>
              </a:rPr>
              <a:t>Консультировать</a:t>
            </a:r>
            <a:r>
              <a:rPr lang="ru-RU" sz="1800" dirty="0">
                <a:latin typeface="Arial"/>
                <a:ea typeface="Arial"/>
                <a:cs typeface="Arial"/>
              </a:rPr>
              <a:t> клиентов в отделении </a:t>
            </a:r>
            <a:r>
              <a:rPr lang="ru-RU" sz="1800" dirty="0" smtClean="0">
                <a:latin typeface="Arial"/>
                <a:ea typeface="Arial"/>
                <a:cs typeface="Arial"/>
              </a:rPr>
              <a:t>Банка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ru-RU" sz="1800" b="1" dirty="0" smtClean="0">
                <a:latin typeface="Arial"/>
                <a:ea typeface="Arial"/>
                <a:cs typeface="Arial"/>
              </a:rPr>
              <a:t>Продавать</a:t>
            </a:r>
            <a:r>
              <a:rPr lang="ru-RU" sz="1800" dirty="0" smtClean="0">
                <a:latin typeface="Arial"/>
                <a:ea typeface="Arial"/>
                <a:cs typeface="Arial"/>
              </a:rPr>
              <a:t> </a:t>
            </a:r>
            <a:r>
              <a:rPr lang="ru-RU" sz="1800" dirty="0">
                <a:latin typeface="Arial"/>
                <a:ea typeface="Arial"/>
                <a:cs typeface="Arial"/>
              </a:rPr>
              <a:t>продукты и услуги </a:t>
            </a:r>
            <a:r>
              <a:rPr lang="ru-RU" sz="1800" dirty="0" smtClean="0">
                <a:latin typeface="Arial"/>
                <a:ea typeface="Arial"/>
                <a:cs typeface="Arial"/>
              </a:rPr>
              <a:t>Банка, </a:t>
            </a:r>
            <a:r>
              <a:rPr lang="ru-RU" sz="1800" b="1" dirty="0">
                <a:latin typeface="Arial"/>
                <a:ea typeface="Arial"/>
                <a:cs typeface="Arial"/>
              </a:rPr>
              <a:t>помогать</a:t>
            </a:r>
            <a:r>
              <a:rPr lang="ru-RU" sz="1800" dirty="0">
                <a:latin typeface="Arial"/>
                <a:ea typeface="Arial"/>
                <a:cs typeface="Arial"/>
              </a:rPr>
              <a:t> с их </a:t>
            </a:r>
            <a:r>
              <a:rPr lang="ru-RU" sz="1800" dirty="0" smtClean="0">
                <a:latin typeface="Arial"/>
                <a:ea typeface="Arial"/>
                <a:cs typeface="Arial"/>
              </a:rPr>
              <a:t>оформлением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ru-RU" sz="1800" b="1" dirty="0" smtClean="0">
                <a:latin typeface="Arial"/>
                <a:ea typeface="Arial"/>
                <a:cs typeface="Arial"/>
              </a:rPr>
              <a:t>Обучать </a:t>
            </a:r>
            <a:r>
              <a:rPr lang="ru-RU" sz="1800" dirty="0">
                <a:latin typeface="Arial"/>
                <a:ea typeface="Arial"/>
                <a:cs typeface="Arial"/>
              </a:rPr>
              <a:t>клиентов пользоваться сервисами и продуктами </a:t>
            </a:r>
            <a:r>
              <a:rPr lang="ru-RU" sz="1800" dirty="0" smtClean="0">
                <a:latin typeface="Arial"/>
                <a:ea typeface="Arial"/>
                <a:cs typeface="Arial"/>
              </a:rPr>
              <a:t>Банка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ru-RU" sz="1800" b="1" dirty="0" smtClean="0">
                <a:latin typeface="Arial"/>
                <a:ea typeface="Arial"/>
                <a:cs typeface="Arial"/>
              </a:rPr>
              <a:t>Проводить</a:t>
            </a:r>
            <a:r>
              <a:rPr lang="ru-RU" sz="1800" dirty="0" smtClean="0">
                <a:latin typeface="Arial"/>
                <a:ea typeface="Arial"/>
                <a:cs typeface="Arial"/>
              </a:rPr>
              <a:t> </a:t>
            </a:r>
            <a:r>
              <a:rPr lang="ru-RU" sz="1800" dirty="0">
                <a:latin typeface="Arial"/>
                <a:ea typeface="Arial"/>
                <a:cs typeface="Arial"/>
              </a:rPr>
              <a:t>платежи и </a:t>
            </a:r>
            <a:r>
              <a:rPr lang="ru-RU" sz="1800" dirty="0" smtClean="0">
                <a:latin typeface="Arial"/>
                <a:ea typeface="Arial"/>
                <a:cs typeface="Arial"/>
              </a:rPr>
              <a:t>переводы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ru-RU" sz="1800" b="1" dirty="0" smtClean="0">
                <a:latin typeface="Arial"/>
                <a:ea typeface="Arial"/>
                <a:cs typeface="Arial"/>
              </a:rPr>
              <a:t>Выполнять</a:t>
            </a:r>
            <a:r>
              <a:rPr lang="ru-RU" sz="1800" dirty="0" smtClean="0">
                <a:latin typeface="Arial"/>
                <a:ea typeface="Arial"/>
                <a:cs typeface="Arial"/>
              </a:rPr>
              <a:t> </a:t>
            </a:r>
            <a:r>
              <a:rPr lang="ru-RU" sz="1800" dirty="0">
                <a:latin typeface="Arial"/>
                <a:ea typeface="Arial"/>
                <a:cs typeface="Arial"/>
              </a:rPr>
              <a:t>план </a:t>
            </a:r>
            <a:r>
              <a:rPr lang="ru-RU" sz="1800" dirty="0" smtClean="0">
                <a:latin typeface="Arial"/>
                <a:ea typeface="Arial"/>
                <a:cs typeface="Arial"/>
              </a:rPr>
              <a:t>продаж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ru-RU" sz="1800" b="1" dirty="0" smtClean="0">
                <a:latin typeface="Arial"/>
                <a:ea typeface="Arial"/>
                <a:cs typeface="Arial"/>
              </a:rPr>
              <a:t>Работать</a:t>
            </a:r>
            <a:r>
              <a:rPr lang="ru-RU" sz="1800" dirty="0" smtClean="0">
                <a:latin typeface="Arial"/>
                <a:ea typeface="Arial"/>
                <a:cs typeface="Arial"/>
              </a:rPr>
              <a:t> </a:t>
            </a:r>
            <a:r>
              <a:rPr lang="ru-RU" sz="1800" dirty="0">
                <a:latin typeface="Arial"/>
                <a:ea typeface="Arial"/>
                <a:cs typeface="Arial"/>
              </a:rPr>
              <a:t>с документами</a:t>
            </a:r>
            <a:endParaRPr sz="1800" dirty="0">
              <a:latin typeface="Arial"/>
              <a:cs typeface="Arial"/>
            </a:endParaRPr>
          </a:p>
          <a:p>
            <a:pPr marL="171450" indent="-171450">
              <a:buFont typeface="Wingdings" panose="05000000000000000000" pitchFamily="2" charset="2"/>
              <a:buChar char="Ø"/>
              <a:defRPr/>
            </a:pPr>
            <a:endParaRPr sz="1200" dirty="0">
              <a:latin typeface="Arial"/>
              <a:cs typeface="Arial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5AA3AA-5EA9-4976-BF6C-9891F6110747}" type="slidenum">
              <a:rPr lang="ru-RU" smtClean="0"/>
              <a:t>6</a:t>
            </a:fld>
            <a:endParaRPr lang="ru-RU"/>
          </a:p>
        </p:txBody>
      </p:sp>
      <p:pic>
        <p:nvPicPr>
          <p:cNvPr id="7" name="Google Shape;120;p16"/>
          <p:cNvPicPr preferRelativeResize="0"/>
          <p:nvPr/>
        </p:nvPicPr>
        <p:blipFill rotWithShape="1">
          <a:blip r:embed="rId2">
            <a:alphaModFix/>
          </a:blip>
          <a:srcRect l="9249" t="22392" r="56790" b="3701"/>
          <a:stretch/>
        </p:blipFill>
        <p:spPr>
          <a:xfrm>
            <a:off x="7093194" y="1403509"/>
            <a:ext cx="5081592" cy="57874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 bwMode="auto">
          <a:xfrm>
            <a:off x="-75414" y="744543"/>
            <a:ext cx="11572089" cy="62234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Заголовок 4"/>
          <p:cNvSpPr txBox="1"/>
          <p:nvPr/>
        </p:nvSpPr>
        <p:spPr bwMode="auto">
          <a:xfrm>
            <a:off x="594648" y="744543"/>
            <a:ext cx="11511627" cy="591027"/>
          </a:xfrm>
          <a:prstGeom prst="rect">
            <a:avLst/>
          </a:prstGeom>
        </p:spPr>
        <p:txBody>
          <a:bodyPr/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3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4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Arial"/>
                <a:ea typeface="Arial"/>
                <a:cs typeface="Arial"/>
              </a:rPr>
              <a:t>Мы ждем, что ты</a:t>
            </a:r>
            <a:r>
              <a:rPr lang="en-US" sz="4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Arial"/>
                <a:ea typeface="Arial"/>
                <a:cs typeface="Arial"/>
              </a:rPr>
              <a:t>:</a:t>
            </a:r>
            <a:endParaRPr sz="4400" b="0" i="0" u="none" strike="noStrike" cap="none" spc="0">
              <a:ln>
                <a:noFill/>
              </a:ln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3" name="Подзаголовок 2"/>
          <p:cNvSpPr txBox="1"/>
          <p:nvPr/>
        </p:nvSpPr>
        <p:spPr bwMode="auto">
          <a:xfrm>
            <a:off x="-1258698" y="4578190"/>
            <a:ext cx="10254469" cy="601092"/>
          </a:xfrm>
          <a:prstGeom prst="rect">
            <a:avLst/>
          </a:prstGeom>
        </p:spPr>
        <p:txBody>
          <a:bodyPr/>
          <a:lstStyle>
            <a:lvl1pPr marL="0" indent="0" algn="l" defTabSz="91440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b="1" i="0" u="none" dirty="0">
                <a:solidFill>
                  <a:schemeClr val="tx2"/>
                </a:solidFill>
                <a:latin typeface="Arial"/>
                <a:ea typeface="Arial"/>
                <a:cs typeface="Arial"/>
              </a:rPr>
              <a:t>БУДЬ В НАШЕЙ КОМАНДЕ </a:t>
            </a:r>
            <a:endParaRPr lang="ru-RU" b="1" i="0" u="none" dirty="0" smtClean="0">
              <a:solidFill>
                <a:schemeClr val="tx2"/>
              </a:solidFill>
              <a:latin typeface="Arial"/>
              <a:ea typeface="Arial"/>
              <a:cs typeface="Arial"/>
            </a:endParaRPr>
          </a:p>
          <a:p>
            <a:pPr marL="0" marR="0" lvl="0" indent="0" algn="ctr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b="1" i="0" u="none" dirty="0" smtClean="0">
                <a:solidFill>
                  <a:schemeClr val="tx2"/>
                </a:solidFill>
                <a:latin typeface="Arial"/>
                <a:ea typeface="Arial"/>
                <a:cs typeface="Arial"/>
              </a:rPr>
              <a:t>НА </a:t>
            </a:r>
            <a:r>
              <a:rPr b="1" i="0" u="none" dirty="0">
                <a:solidFill>
                  <a:schemeClr val="tx2"/>
                </a:solidFill>
                <a:latin typeface="Arial"/>
                <a:ea typeface="Arial"/>
                <a:cs typeface="Arial"/>
              </a:rPr>
              <a:t>ПУТИ К УСПЕХУ!</a:t>
            </a:r>
            <a:endParaRPr b="1" i="0" u="none" strike="noStrike" cap="none" spc="0" dirty="0">
              <a:ln>
                <a:noFill/>
              </a:ln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16" name="Подзаголовок 2"/>
          <p:cNvSpPr txBox="1"/>
          <p:nvPr/>
        </p:nvSpPr>
        <p:spPr bwMode="auto">
          <a:xfrm>
            <a:off x="176148" y="1821771"/>
            <a:ext cx="7081300" cy="2902627"/>
          </a:xfrm>
          <a:prstGeom prst="rect">
            <a:avLst/>
          </a:prstGeom>
        </p:spPr>
        <p:txBody>
          <a:bodyPr/>
          <a:lstStyle>
            <a:lvl1pPr marL="0" indent="0" algn="l" defTabSz="91440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lang="ru-RU" sz="2200" i="0" u="none" strike="noStrike" cap="none" spc="0" dirty="0" smtClean="0">
                <a:ln>
                  <a:noFill/>
                </a:ln>
                <a:solidFill>
                  <a:prstClr val="black"/>
                </a:solidFill>
                <a:latin typeface="Arial"/>
                <a:ea typeface="Arial"/>
                <a:cs typeface="Arial"/>
              </a:rPr>
              <a:t>Доброжелателен</a:t>
            </a:r>
          </a:p>
          <a:p>
            <a:pPr marL="342900" marR="0" lvl="0" indent="-342900" algn="just" defTabSz="9144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lang="ru-RU" sz="2200" i="0" u="none" strike="noStrike" cap="none" spc="0" dirty="0" smtClean="0">
                <a:ln>
                  <a:noFill/>
                </a:ln>
                <a:solidFill>
                  <a:prstClr val="black"/>
                </a:solidFill>
                <a:latin typeface="Arial"/>
                <a:ea typeface="Arial"/>
                <a:cs typeface="Arial"/>
              </a:rPr>
              <a:t>Готов </a:t>
            </a:r>
            <a:r>
              <a:rPr lang="ru-RU" sz="2200" i="0" u="none" strike="noStrike" cap="none" spc="0" dirty="0">
                <a:ln>
                  <a:noFill/>
                </a:ln>
                <a:solidFill>
                  <a:prstClr val="black"/>
                </a:solidFill>
                <a:latin typeface="Arial"/>
                <a:ea typeface="Arial"/>
                <a:cs typeface="Arial"/>
              </a:rPr>
              <a:t>помогать </a:t>
            </a:r>
            <a:r>
              <a:rPr lang="ru-RU" sz="2200" i="0" u="none" strike="noStrike" cap="none" spc="0" dirty="0" smtClean="0">
                <a:ln>
                  <a:noFill/>
                </a:ln>
                <a:solidFill>
                  <a:prstClr val="black"/>
                </a:solidFill>
                <a:latin typeface="Arial"/>
                <a:ea typeface="Arial"/>
                <a:cs typeface="Arial"/>
              </a:rPr>
              <a:t>клиентам</a:t>
            </a:r>
            <a:endParaRPr sz="2200" i="0" u="none" strike="noStrike" cap="none" spc="0" dirty="0">
              <a:ln>
                <a:noFill/>
              </a:ln>
              <a:solidFill>
                <a:prstClr val="black"/>
              </a:solidFill>
              <a:latin typeface="Arial"/>
              <a:cs typeface="Arial"/>
            </a:endParaRPr>
          </a:p>
          <a:p>
            <a:pPr marL="342900" marR="0" lvl="0" indent="-342900" algn="just" defTabSz="914400">
              <a:lnSpc>
                <a:spcPct val="100000"/>
              </a:lnSpc>
              <a:spcBef>
                <a:spcPts val="999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lang="ru-RU" sz="2200" i="0" u="none" strike="noStrike" cap="none" spc="0" dirty="0">
                <a:ln>
                  <a:noFill/>
                </a:ln>
                <a:solidFill>
                  <a:prstClr val="black"/>
                </a:solidFill>
                <a:latin typeface="Arial"/>
                <a:ea typeface="Arial"/>
                <a:cs typeface="Arial"/>
              </a:rPr>
              <a:t>Любишь </a:t>
            </a:r>
            <a:r>
              <a:rPr lang="ru-RU" sz="2200" i="0" u="none" strike="noStrike" cap="none" spc="0" dirty="0" smtClean="0">
                <a:ln>
                  <a:noFill/>
                </a:ln>
                <a:solidFill>
                  <a:prstClr val="black"/>
                </a:solidFill>
                <a:latin typeface="Arial"/>
                <a:ea typeface="Arial"/>
                <a:cs typeface="Arial"/>
              </a:rPr>
              <a:t>общаться </a:t>
            </a:r>
            <a:r>
              <a:rPr lang="ru-RU" sz="2200" i="0" u="none" strike="noStrike" cap="none" spc="0" dirty="0">
                <a:ln>
                  <a:noFill/>
                </a:ln>
                <a:solidFill>
                  <a:prstClr val="black"/>
                </a:solidFill>
                <a:latin typeface="Arial"/>
                <a:ea typeface="Arial"/>
                <a:cs typeface="Arial"/>
              </a:rPr>
              <a:t>с </a:t>
            </a:r>
            <a:r>
              <a:rPr lang="ru-RU" sz="2200" i="0" u="none" strike="noStrike" cap="none" spc="0" dirty="0" smtClean="0">
                <a:ln>
                  <a:noFill/>
                </a:ln>
                <a:solidFill>
                  <a:prstClr val="black"/>
                </a:solidFill>
                <a:latin typeface="Arial"/>
                <a:ea typeface="Arial"/>
                <a:cs typeface="Arial"/>
              </a:rPr>
              <a:t>людьми</a:t>
            </a:r>
            <a:endParaRPr sz="2200" i="0" u="none" strike="noStrike" cap="none" spc="0" dirty="0">
              <a:ln>
                <a:noFill/>
              </a:ln>
              <a:solidFill>
                <a:prstClr val="black"/>
              </a:solidFill>
              <a:latin typeface="Arial"/>
              <a:cs typeface="Arial"/>
            </a:endParaRPr>
          </a:p>
          <a:p>
            <a:pPr marL="342900" marR="0" lvl="0" indent="-342900" algn="just" defTabSz="914400">
              <a:lnSpc>
                <a:spcPct val="100000"/>
              </a:lnSpc>
              <a:spcBef>
                <a:spcPts val="999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lang="ru-RU" sz="2200" dirty="0" smtClean="0">
                <a:solidFill>
                  <a:prstClr val="black"/>
                </a:solidFill>
                <a:latin typeface="Arial"/>
                <a:ea typeface="Arial"/>
                <a:cs typeface="Arial"/>
              </a:rPr>
              <a:t>Готов работать, чтобы </a:t>
            </a:r>
            <a:r>
              <a:rPr lang="ru-RU" sz="2200" i="0" u="none" strike="noStrike" cap="none" spc="0" dirty="0" smtClean="0">
                <a:ln>
                  <a:noFill/>
                </a:ln>
                <a:solidFill>
                  <a:prstClr val="black"/>
                </a:solidFill>
                <a:latin typeface="Arial"/>
                <a:ea typeface="Arial"/>
                <a:cs typeface="Arial"/>
              </a:rPr>
              <a:t>зарабатывать</a:t>
            </a:r>
          </a:p>
          <a:p>
            <a:pPr marL="342900" marR="0" lvl="0" indent="-342900" algn="just" defTabSz="914400">
              <a:lnSpc>
                <a:spcPct val="100000"/>
              </a:lnSpc>
              <a:spcBef>
                <a:spcPts val="999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lang="ru-RU" sz="2200" dirty="0" smtClean="0">
                <a:solidFill>
                  <a:prstClr val="black"/>
                </a:solidFill>
                <a:latin typeface="Arial"/>
                <a:ea typeface="Arial"/>
                <a:cs typeface="Arial"/>
              </a:rPr>
              <a:t>Хочешь развиваться</a:t>
            </a:r>
            <a:r>
              <a:rPr lang="ru-RU" sz="2200" i="0" u="none" strike="noStrike" cap="none" spc="0" dirty="0" smtClean="0">
                <a:ln>
                  <a:noFill/>
                </a:ln>
                <a:solidFill>
                  <a:prstClr val="black"/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sz="2200" i="0" u="none" strike="noStrike" cap="none" spc="0" dirty="0">
                <a:ln>
                  <a:noFill/>
                </a:ln>
                <a:solidFill>
                  <a:prstClr val="black"/>
                </a:solidFill>
                <a:latin typeface="Arial"/>
                <a:ea typeface="Arial"/>
                <a:cs typeface="Arial"/>
              </a:rPr>
              <a:t>в сфере продаж, </a:t>
            </a:r>
            <a:r>
              <a:rPr lang="ru-RU" sz="2200" i="0" u="none" strike="noStrike" cap="none" spc="0" dirty="0" smtClean="0">
                <a:ln>
                  <a:noFill/>
                </a:ln>
                <a:solidFill>
                  <a:prstClr val="black"/>
                </a:solidFill>
                <a:latin typeface="Arial"/>
                <a:ea typeface="Arial"/>
                <a:cs typeface="Arial"/>
              </a:rPr>
              <a:t>обслуживания и </a:t>
            </a:r>
            <a:r>
              <a:rPr lang="ru-RU" sz="2200" i="0" u="none" strike="noStrike" cap="none" spc="0" dirty="0">
                <a:ln>
                  <a:noFill/>
                </a:ln>
                <a:solidFill>
                  <a:prstClr val="black"/>
                </a:solidFill>
                <a:latin typeface="Arial"/>
                <a:ea typeface="Arial"/>
                <a:cs typeface="Arial"/>
              </a:rPr>
              <a:t>консультирования </a:t>
            </a:r>
            <a:r>
              <a:rPr lang="ru-RU" sz="2200" i="0" u="none" strike="noStrike" cap="none" spc="0" dirty="0" smtClean="0">
                <a:ln>
                  <a:noFill/>
                </a:ln>
                <a:solidFill>
                  <a:prstClr val="black"/>
                </a:solidFill>
                <a:latin typeface="Arial"/>
                <a:ea typeface="Arial"/>
                <a:cs typeface="Arial"/>
              </a:rPr>
              <a:t>клиентов</a:t>
            </a:r>
            <a:endParaRPr sz="2200" i="0" u="none" strike="noStrike" cap="none" spc="0" dirty="0">
              <a:ln>
                <a:noFill/>
              </a:ln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5AA3AA-5EA9-4976-BF6C-9891F6110747}" type="slidenum">
              <a:rPr lang="ru-RU" smtClean="0"/>
              <a:t>7</a:t>
            </a:fld>
            <a:endParaRPr lang="ru-RU"/>
          </a:p>
        </p:txBody>
      </p:sp>
      <p:pic>
        <p:nvPicPr>
          <p:cNvPr id="8" name="Google Shape;237;p24"/>
          <p:cNvPicPr preferRelativeResize="0"/>
          <p:nvPr/>
        </p:nvPicPr>
        <p:blipFill rotWithShape="1">
          <a:blip r:embed="rId2">
            <a:alphaModFix/>
          </a:blip>
          <a:srcRect l="27163" t="4599" r="17057" b="-1051"/>
          <a:stretch/>
        </p:blipFill>
        <p:spPr>
          <a:xfrm>
            <a:off x="7473829" y="1366887"/>
            <a:ext cx="4718171" cy="529626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id="{AA9C228F-81F9-08EF-9662-7D8F96F5B33B}"/>
              </a:ext>
            </a:extLst>
          </p:cNvPr>
          <p:cNvSpPr txBox="1">
            <a:spLocks/>
          </p:cNvSpPr>
          <p:nvPr/>
        </p:nvSpPr>
        <p:spPr>
          <a:xfrm>
            <a:off x="685072" y="6021388"/>
            <a:ext cx="4728176" cy="42467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ru-RU" sz="1600" dirty="0" smtClean="0"/>
              <a:t>Отправь резюме : </a:t>
            </a:r>
            <a:endParaRPr lang="ru-RU" sz="1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g"/></Relationships>
</file>

<file path=ppt/theme/theme1.xml><?xml version="1.0" encoding="utf-8"?>
<a:theme xmlns:a="http://schemas.openxmlformats.org/drawingml/2006/main" name="Green leaf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Классическая">
      <a:majorFont>
        <a:latin typeface="Arial"/>
        <a:ea typeface="Arial"/>
        <a:cs typeface="Arial"/>
      </a:majorFont>
      <a:minorFont>
        <a:latin typeface="Times New Roman"/>
        <a:ea typeface="Arial"/>
        <a:cs typeface="Arial"/>
      </a:minorFont>
    </a:fontScheme>
    <a:fmtScheme name="SOHO">
      <a:fillStyleLst>
        <a:solidFill>
          <a:schemeClr val="phClr"/>
        </a:solidFill>
        <a:gradFill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/>
        </a:gradFill>
        <a:blipFill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</TotalTime>
  <Words>320</Words>
  <Application>Microsoft Office PowerPoint</Application>
  <DocSecurity>0</DocSecurity>
  <PresentationFormat>Широкоэкранный</PresentationFormat>
  <Paragraphs>59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Times New Roman</vt:lpstr>
      <vt:lpstr>Wingdings</vt:lpstr>
      <vt:lpstr>Green leaf</vt:lpstr>
      <vt:lpstr>Начни карьеру  в РСХБ!</vt:lpstr>
      <vt:lpstr>АО РОССЕЛЬХОЗБАНК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Бидюк Марина Сергеевна</dc:creator>
  <cp:keywords/>
  <dc:description/>
  <cp:lastModifiedBy>Каланчина Анастасия Романовна</cp:lastModifiedBy>
  <cp:revision>148</cp:revision>
  <dcterms:created xsi:type="dcterms:W3CDTF">2022-02-08T12:18:03Z</dcterms:created>
  <dcterms:modified xsi:type="dcterms:W3CDTF">2023-11-29T07:33:27Z</dcterms:modified>
  <cp:category/>
  <dc:identifier/>
  <cp:contentStatus/>
  <dc:language/>
  <cp:version/>
</cp:coreProperties>
</file>