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72" r:id="rId4"/>
    <p:sldId id="258" r:id="rId5"/>
    <p:sldId id="278" r:id="rId6"/>
    <p:sldId id="271" r:id="rId7"/>
    <p:sldId id="279" r:id="rId8"/>
    <p:sldId id="28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1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4DC26-51C7-4677-B9F7-E3E27AD32582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ФГБОУ ВО Дальневосточный ГАУ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EDD65-1354-4B05-9EF7-ED218B9BC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79736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DF660-CC3E-48E0-AAE0-1AFA8BE3D759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ФГБОУ ВО Дальневосточный ГАУ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7DABA-F070-4DF1-9E29-033C9067D1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4289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7DABA-F070-4DF1-9E29-033C9067D1DA}" type="slidenum">
              <a:rPr lang="ru-RU" smtClean="0"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ФГБОУ ВО Дальневосточный ГАУ</a:t>
            </a:r>
          </a:p>
        </p:txBody>
      </p:sp>
    </p:spTree>
    <p:extLst>
      <p:ext uri="{BB962C8B-B14F-4D97-AF65-F5344CB8AC3E}">
        <p14:creationId xmlns:p14="http://schemas.microsoft.com/office/powerpoint/2010/main" val="2524041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C41-4113-4EBF-A4A3-A8D2C9B520F2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66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5A6F-8228-4A54-80C2-670523C70443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3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5EE1-11AE-480A-8ABE-43AF8E84DD0E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921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3956-0EA3-4354-989D-C3C26769ED00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67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17D-A5B2-47BF-807D-A315BA73286B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04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FC0F-A65C-46DA-8733-8558443A7E67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26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EE54E-AEE4-4D70-8992-7897C8B3B624}" type="datetime1">
              <a:rPr lang="ru-RU" smtClean="0"/>
              <a:t>09.10.2025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942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B741-60D0-4251-8A68-DA7890FAA695}" type="datetime1">
              <a:rPr lang="ru-RU" smtClean="0"/>
              <a:t>09.10.2025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88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F664-62AC-449B-8EEF-54DCA2FD862B}" type="datetime1">
              <a:rPr lang="ru-RU" smtClean="0"/>
              <a:t>09.10.2025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21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1616063-BD01-498F-988D-C7C0D6E6B65F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5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0A4D-F272-4159-90DA-5175E4D25B38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35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F4CA4A9-69CC-45DC-90DF-EEA87A20205C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94EFFDA-D0F8-485C-ADEC-C37F8AF52C1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6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tatic.government.ru/media/files/G3hzRyrGPbmFAfBFgmEhxTrec694MaHp.pdf" TargetMode="External"/><Relationship Id="rId2" Type="http://schemas.openxmlformats.org/officeDocument/2006/relationships/hyperlink" Target="https://www.garant.ru/products/ipo/prime/doc/408518353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91870" y="6453454"/>
            <a:ext cx="4822804" cy="365125"/>
          </a:xfrm>
        </p:spPr>
        <p:txBody>
          <a:bodyPr/>
          <a:lstStyle/>
          <a:p>
            <a:pPr algn="l"/>
            <a:r>
              <a:rPr lang="ru-RU" b="1" dirty="0"/>
              <a:t>ФГБОУ ВО Дальневосточный ГАУ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657951" y="6459784"/>
            <a:ext cx="1312025" cy="365125"/>
          </a:xfrm>
        </p:spPr>
        <p:txBody>
          <a:bodyPr/>
          <a:lstStyle/>
          <a:p>
            <a:fld id="{C94EFFDA-D0F8-485C-ADEC-C37F8AF52C1C}" type="slidenum">
              <a:rPr lang="ru-RU" smtClean="0"/>
              <a:t>1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03272" y="200822"/>
            <a:ext cx="7577958" cy="153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МИНИСТЕРСТВО СЕЛЬСКОГО ХОЗЯЙСТВА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РОССИЙСКОЙ ФЕДЕРАЦИИ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ФЕДЕРАЛЬНОЕ ГОСУДАРСТВЕННОЕ БЮДЖЕТНОЕ ОБРАЗОВАТЕЛЬНОЕ УЧРЕЖДЕНИЕ ВЫСШЕГО ОБРАЗОВАНИЯ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«Дальневосточный государственный аграрный университет»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014674" y="4602856"/>
            <a:ext cx="69886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ФИО аспиранта </a:t>
            </a:r>
          </a:p>
          <a:p>
            <a:pPr lvl="0">
              <a:defRPr/>
            </a:pPr>
            <a:endParaRPr lang="ru-RU" b="1" kern="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ru-RU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ФИО руководителя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10343" y="2368145"/>
            <a:ext cx="10607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Century Gothic" panose="020B0502020202020204" pitchFamily="34" charset="0"/>
              </a:rPr>
              <a:t>Тема диссертации</a:t>
            </a:r>
          </a:p>
          <a:p>
            <a:pPr algn="ctr"/>
            <a:r>
              <a:rPr lang="ru-RU" sz="3200" b="1" dirty="0">
                <a:latin typeface="Century Gothic" panose="020B0502020202020204" pitchFamily="34" charset="0"/>
              </a:rPr>
              <a:t>Научная специальность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69" y="200822"/>
            <a:ext cx="1848683" cy="69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42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56710" y="6454762"/>
            <a:ext cx="4822804" cy="365125"/>
          </a:xfrm>
        </p:spPr>
        <p:txBody>
          <a:bodyPr/>
          <a:lstStyle/>
          <a:p>
            <a:pPr algn="l"/>
            <a:r>
              <a:rPr lang="ru-RU" b="1" dirty="0"/>
              <a:t>ФГБОУ ВО Дальневосточный ГАУ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760267" y="6454761"/>
            <a:ext cx="1312025" cy="365125"/>
          </a:xfrm>
        </p:spPr>
        <p:txBody>
          <a:bodyPr/>
          <a:lstStyle/>
          <a:p>
            <a:fld id="{C94EFFDA-D0F8-485C-ADEC-C37F8AF52C1C}" type="slidenum">
              <a:rPr lang="ru-RU" smtClean="0"/>
              <a:t>2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040552" y="259643"/>
            <a:ext cx="9546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ПЛАН-ПРОСПЕКТ ДИССЕРТАЦИИ</a:t>
            </a:r>
            <a:endParaRPr lang="ru-RU" sz="2800" kern="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69" y="200822"/>
            <a:ext cx="1848683" cy="69993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19132" y="1443765"/>
            <a:ext cx="11559507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ts val="2800"/>
              </a:lnSpc>
              <a:spcAft>
                <a:spcPts val="0"/>
              </a:spcAft>
            </a:pPr>
            <a:r>
              <a:rPr lang="ru-RU" sz="2000" b="1" dirty="0">
                <a:latin typeface="Century Gothic" panose="020B0502020202020204" pitchFamily="34" charset="0"/>
              </a:rPr>
              <a:t>Актуальность предстоящего исследования</a:t>
            </a:r>
          </a:p>
          <a:p>
            <a:pPr indent="449580" algn="just">
              <a:lnSpc>
                <a:spcPts val="2800"/>
              </a:lnSpc>
              <a:spcAft>
                <a:spcPts val="0"/>
              </a:spcAft>
            </a:pPr>
            <a:r>
              <a:rPr lang="ru-RU" sz="2000" dirty="0">
                <a:latin typeface="Century Gothic" panose="020B0502020202020204" pitchFamily="34" charset="0"/>
              </a:rPr>
              <a:t>(1-2 абзаца; обосновывается актуальность исследования)</a:t>
            </a:r>
          </a:p>
          <a:p>
            <a:pPr indent="449580" algn="just">
              <a:lnSpc>
                <a:spcPts val="2800"/>
              </a:lnSpc>
            </a:pPr>
            <a:r>
              <a:rPr lang="ru-RU" dirty="0" smtClean="0"/>
              <a:t>Указать пункт Стратегии </a:t>
            </a:r>
            <a:r>
              <a:rPr lang="ru-RU" dirty="0"/>
              <a:t>научно-технологического </a:t>
            </a:r>
            <a:r>
              <a:rPr lang="ru-RU" dirty="0"/>
              <a:t>развития или </a:t>
            </a:r>
            <a:r>
              <a:rPr lang="ru-RU" dirty="0" smtClean="0"/>
              <a:t>Стратегии развития </a:t>
            </a:r>
            <a:r>
              <a:rPr lang="ru-RU" dirty="0"/>
              <a:t>агропромышленного и </a:t>
            </a:r>
            <a:r>
              <a:rPr lang="ru-RU" dirty="0" err="1"/>
              <a:t>рыбохозяйственного</a:t>
            </a:r>
            <a:r>
              <a:rPr lang="ru-RU" dirty="0"/>
              <a:t> комплексов </a:t>
            </a:r>
            <a:r>
              <a:rPr lang="ru-RU" dirty="0" smtClean="0"/>
              <a:t>Российской </a:t>
            </a:r>
            <a:r>
              <a:rPr lang="ru-RU" dirty="0"/>
              <a:t>Федерации на период до 2030 года, </a:t>
            </a:r>
            <a:r>
              <a:rPr lang="ru-RU" dirty="0" smtClean="0"/>
              <a:t>которому соответствуют научные исследования (см</a:t>
            </a:r>
            <a:r>
              <a:rPr lang="ru-RU" dirty="0"/>
              <a:t>. приложение к презентации)</a:t>
            </a:r>
          </a:p>
          <a:p>
            <a:pPr indent="449580" algn="just">
              <a:lnSpc>
                <a:spcPts val="2800"/>
              </a:lnSpc>
              <a:spcAft>
                <a:spcPts val="0"/>
              </a:spcAft>
            </a:pPr>
            <a:r>
              <a:rPr lang="ru-RU" sz="2000" b="1" dirty="0">
                <a:latin typeface="Century Gothic" panose="020B0502020202020204" pitchFamily="34" charset="0"/>
              </a:rPr>
              <a:t>Степень разработанности проблемы</a:t>
            </a:r>
          </a:p>
          <a:p>
            <a:pPr indent="449580" algn="just">
              <a:lnSpc>
                <a:spcPts val="2800"/>
              </a:lnSpc>
              <a:spcAft>
                <a:spcPts val="0"/>
              </a:spcAft>
            </a:pPr>
            <a:r>
              <a:rPr lang="ru-RU" sz="2000" dirty="0">
                <a:latin typeface="Century Gothic" panose="020B0502020202020204" pitchFamily="34" charset="0"/>
              </a:rPr>
              <a:t>(до 4 абзацев; дается обзор источников и работ по теме исследования)</a:t>
            </a:r>
          </a:p>
          <a:p>
            <a:pPr indent="449580" algn="just">
              <a:lnSpc>
                <a:spcPts val="2800"/>
              </a:lnSpc>
              <a:spcAft>
                <a:spcPts val="0"/>
              </a:spcAft>
            </a:pP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42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56710" y="6454762"/>
            <a:ext cx="4822804" cy="365125"/>
          </a:xfrm>
        </p:spPr>
        <p:txBody>
          <a:bodyPr/>
          <a:lstStyle/>
          <a:p>
            <a:pPr algn="l"/>
            <a:r>
              <a:rPr lang="ru-RU" b="1" dirty="0"/>
              <a:t>ФГБОУ ВО Дальневосточный ГАУ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760267" y="6454761"/>
            <a:ext cx="1312025" cy="365125"/>
          </a:xfrm>
        </p:spPr>
        <p:txBody>
          <a:bodyPr/>
          <a:lstStyle/>
          <a:p>
            <a:fld id="{C94EFFDA-D0F8-485C-ADEC-C37F8AF52C1C}" type="slidenum">
              <a:rPr lang="ru-RU" smtClean="0"/>
              <a:t>3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24984" y="1219264"/>
            <a:ext cx="105611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Century Gothic" panose="020B0502020202020204" pitchFamily="34" charset="0"/>
              </a:rPr>
              <a:t>Теоретическая и методологическая основа исследования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(2-3 абзаца; указываются методы, которые намерен применить аспирант)</a:t>
            </a:r>
          </a:p>
          <a:p>
            <a:endParaRPr lang="ru-RU" sz="2000" b="1" dirty="0">
              <a:latin typeface="Century Gothic" panose="020B0502020202020204" pitchFamily="34" charset="0"/>
            </a:endParaRPr>
          </a:p>
          <a:p>
            <a:r>
              <a:rPr lang="ru-RU" sz="2000" b="1" dirty="0">
                <a:latin typeface="Century Gothic" panose="020B0502020202020204" pitchFamily="34" charset="0"/>
              </a:rPr>
              <a:t>Цель исследования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(Указываются цель и задачи исследования. К примеру: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Для достижения цели исследования поставлены и решены следующие задачи: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выявить современные факторы, влияющие на....;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определить соотношение....;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оценить роль....;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выявить соотношение понятий ....;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обосновать необходимость ....;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определить роль ....;</a:t>
            </a:r>
          </a:p>
          <a:p>
            <a:r>
              <a:rPr lang="ru-RU" sz="2000" dirty="0">
                <a:latin typeface="Century Gothic" panose="020B0502020202020204" pitchFamily="34" charset="0"/>
              </a:rPr>
              <a:t>	сформулировать практические рекомендации по ....)</a:t>
            </a:r>
          </a:p>
          <a:p>
            <a:endParaRPr lang="ru-RU" sz="2000" dirty="0">
              <a:latin typeface="Century Gothic" panose="020B0502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69" y="200822"/>
            <a:ext cx="1848683" cy="69993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89547" y="1127262"/>
            <a:ext cx="10997146" cy="418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ts val="2800"/>
              </a:lnSpc>
              <a:spcAft>
                <a:spcPts val="0"/>
              </a:spcAft>
            </a:pP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574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56710" y="6454762"/>
            <a:ext cx="4822804" cy="365125"/>
          </a:xfrm>
        </p:spPr>
        <p:txBody>
          <a:bodyPr/>
          <a:lstStyle/>
          <a:p>
            <a:pPr algn="l"/>
            <a:r>
              <a:rPr lang="ru-RU" b="1" dirty="0"/>
              <a:t>ФГБОУ ВО Дальневосточный ГАУ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773915" y="6454761"/>
            <a:ext cx="1312025" cy="365125"/>
          </a:xfrm>
        </p:spPr>
        <p:txBody>
          <a:bodyPr/>
          <a:lstStyle/>
          <a:p>
            <a:fld id="{C94EFFDA-D0F8-485C-ADEC-C37F8AF52C1C}" type="slidenum">
              <a:rPr lang="ru-RU" smtClean="0"/>
              <a:t>4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07829" y="1169279"/>
            <a:ext cx="1099243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 Область исследования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(указывается соответствие темы паспорту специальности и перечню приоритетных научных направлений Дальневосточного ГАУ)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Область исследования соответствует пункту (указать номер пункта и его название) паспорта специальности ВАК (указать шифр и название специальности), разделу (указать номер раздела перечня) приоритетных направлений научных исследований Дальневосточный ГАУ.</a:t>
            </a:r>
          </a:p>
          <a:p>
            <a:pPr algn="just"/>
            <a:endParaRPr lang="ru-RU" sz="2000" b="1" dirty="0"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Объект исследования </a:t>
            </a:r>
            <a:r>
              <a:rPr lang="ru-RU" sz="2000" dirty="0">
                <a:latin typeface="Century Gothic" panose="020B0502020202020204" pitchFamily="34" charset="0"/>
              </a:rPr>
              <a:t>(1 абзац)</a:t>
            </a:r>
          </a:p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Предмет исследования  </a:t>
            </a:r>
            <a:r>
              <a:rPr lang="ru-RU" sz="2000" dirty="0">
                <a:latin typeface="Century Gothic" panose="020B0502020202020204" pitchFamily="34" charset="0"/>
              </a:rPr>
              <a:t>(1 абзац)</a:t>
            </a:r>
          </a:p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Хронологические рамки диссертационного исследования </a:t>
            </a:r>
            <a:r>
              <a:rPr lang="ru-RU" sz="2000" dirty="0">
                <a:latin typeface="Century Gothic" panose="020B0502020202020204" pitchFamily="34" charset="0"/>
              </a:rPr>
              <a:t>(1-2 абзаца)</a:t>
            </a:r>
          </a:p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Практическая значимость работы </a:t>
            </a:r>
            <a:r>
              <a:rPr lang="ru-RU" sz="2000" dirty="0">
                <a:latin typeface="Century Gothic" panose="020B0502020202020204" pitchFamily="34" charset="0"/>
              </a:rPr>
              <a:t>(1-2 абзаца)</a:t>
            </a:r>
          </a:p>
          <a:p>
            <a:pPr algn="just"/>
            <a:endParaRPr lang="ru-RU" sz="2000" b="1" dirty="0">
              <a:latin typeface="Century Gothic" panose="020B0502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69" y="200822"/>
            <a:ext cx="1848683" cy="69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18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56710" y="6454762"/>
            <a:ext cx="4822804" cy="365125"/>
          </a:xfrm>
        </p:spPr>
        <p:txBody>
          <a:bodyPr/>
          <a:lstStyle/>
          <a:p>
            <a:pPr algn="l"/>
            <a:r>
              <a:rPr lang="ru-RU" b="1" dirty="0"/>
              <a:t>ФГБОУ ВО Дальневосточный ГАУ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773915" y="6454761"/>
            <a:ext cx="1312025" cy="365125"/>
          </a:xfrm>
        </p:spPr>
        <p:txBody>
          <a:bodyPr/>
          <a:lstStyle/>
          <a:p>
            <a:fld id="{C94EFFDA-D0F8-485C-ADEC-C37F8AF52C1C}" type="slidenum">
              <a:rPr lang="ru-RU" smtClean="0"/>
              <a:t>5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07829" y="1169279"/>
            <a:ext cx="1099243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 Структура диссертации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(Приводится предполагаемая структура работы. К примеру: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Предполагается, что работа может иметь следующую структуру: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Введение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Глава 1. (указываются рабочие названия глав и параграфов или разделов и подразделов)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§1.1.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§1.2.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§1.3.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Глава 2.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§2.1 ….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Глава 3. …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Глава 4….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И т.д. 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Заключение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Список литературы.</a:t>
            </a:r>
          </a:p>
          <a:p>
            <a:pPr algn="just"/>
            <a:endParaRPr lang="ru-RU" sz="2000" b="1" dirty="0">
              <a:latin typeface="Century Gothic" panose="020B0502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69" y="200822"/>
            <a:ext cx="1848683" cy="69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16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56710" y="6454762"/>
            <a:ext cx="4822804" cy="365125"/>
          </a:xfrm>
        </p:spPr>
        <p:txBody>
          <a:bodyPr/>
          <a:lstStyle/>
          <a:p>
            <a:pPr algn="l"/>
            <a:r>
              <a:rPr lang="ru-RU" b="1" dirty="0"/>
              <a:t>ФГБОУ ВО Дальневосточный ГАУ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42826" y="2383560"/>
            <a:ext cx="734528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>
                <a:solidFill>
                  <a:srgbClr val="4A7B29"/>
                </a:solidFill>
                <a:latin typeface="Century Gothic" panose="020B0502020202020204" pitchFamily="34" charset="0"/>
              </a:rPr>
              <a:t>Благодарю за внимание!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69" y="200822"/>
            <a:ext cx="1848683" cy="699930"/>
          </a:xfrm>
          <a:prstGeom prst="rect">
            <a:avLst/>
          </a:prstGeom>
        </p:spPr>
      </p:pic>
      <p:sp>
        <p:nvSpPr>
          <p:cNvPr id="9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773915" y="6454761"/>
            <a:ext cx="1312025" cy="365125"/>
          </a:xfrm>
        </p:spPr>
        <p:txBody>
          <a:bodyPr/>
          <a:lstStyle/>
          <a:p>
            <a:r>
              <a:rPr lang="ru-RU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980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2926" y="348916"/>
            <a:ext cx="109808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Приложение к презентации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Указ </a:t>
            </a:r>
            <a:r>
              <a:rPr lang="ru-RU" dirty="0"/>
              <a:t>Президента Российской Федерации от 28 февраля 2024 г. № 145 "О Стратегии научно-технологического развития Российской </a:t>
            </a:r>
            <a:r>
              <a:rPr lang="ru-RU" dirty="0" smtClean="0"/>
              <a:t>Федерации» </a:t>
            </a:r>
            <a:r>
              <a:rPr lang="ru-RU" dirty="0"/>
              <a:t>пункт </a:t>
            </a:r>
            <a:r>
              <a:rPr lang="ru-RU" dirty="0" smtClean="0"/>
              <a:t>21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://www.garant.ru/products/ipo/prime/doc/408518353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</a:t>
            </a:r>
          </a:p>
          <a:p>
            <a:pPr marL="342900" indent="-342900">
              <a:buAutoNum type="arabicPeriod"/>
            </a:pPr>
            <a:r>
              <a:rPr lang="ru-RU" dirty="0" smtClean="0"/>
              <a:t>С </a:t>
            </a:r>
            <a:r>
              <a:rPr lang="ru-RU" dirty="0"/>
              <a:t>Т Р А Т Е Г И Я развития агропромышленного и </a:t>
            </a:r>
            <a:r>
              <a:rPr lang="ru-RU" dirty="0" err="1"/>
              <a:t>рыбохозяйственного</a:t>
            </a:r>
            <a:r>
              <a:rPr lang="ru-RU" dirty="0"/>
              <a:t> комплексов Российской Федерации на период до 2030 </a:t>
            </a:r>
            <a:r>
              <a:rPr lang="ru-RU" dirty="0" smtClean="0"/>
              <a:t>года </a:t>
            </a:r>
            <a:r>
              <a:rPr lang="en-US" dirty="0" smtClean="0">
                <a:hlinkClick r:id="rId3"/>
              </a:rPr>
              <a:t>G3hzRyrGPbmFAfBFgmEhxTrec694MaHp.pdf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77940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FFDA-D0F8-485C-ADEC-C37F8AF52C1C}" type="slidenum">
              <a:rPr lang="ru-RU" smtClean="0"/>
              <a:t>8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45168" y="372979"/>
            <a:ext cx="114901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е) повышение уровня связанности территории Российской Федерации путем создания интеллектуальных транспортных, энергетических и телекоммуникационных систем, а также занятия и удержания лидерских позиций в создании международных транспортно-логистических систем, освоении и использовании космического и воздушного пространства, Мирового океана, Арктики и Антарктики;</a:t>
            </a:r>
          </a:p>
          <a:p>
            <a:r>
              <a:rPr lang="ru-RU" dirty="0"/>
              <a:t>ж) возможность эффективного ответа российского общества на большие вызовы с учетом возрастающей актуальности синтетических научных дисциплин, созданных на стыке психологии, социологии, политологии, истории и научных исследований, связанных с этическими аспектами научно-технологического развития, изменениями социальных, политических и экономических отношений;</a:t>
            </a:r>
          </a:p>
          <a:p>
            <a:r>
              <a:rPr lang="ru-RU" dirty="0"/>
              <a:t>з) объективную оценку выбросов и поглощения климатически активных веществ, снижение их негативного воздействия на окружающую среду и климат, повышение возможности качественной адаптации экосистем, населения и отраслей экономики к климатическим изменениям;</a:t>
            </a:r>
          </a:p>
          <a:p>
            <a:r>
              <a:rPr lang="ru-RU" dirty="0"/>
              <a:t>и) переход к развитию </a:t>
            </a:r>
            <a:r>
              <a:rPr lang="ru-RU" dirty="0" err="1"/>
              <a:t>природоподобных</a:t>
            </a:r>
            <a:r>
              <a:rPr lang="ru-RU" dirty="0"/>
              <a:t> технологий, воспроизводящих системы и процессы живой природы в виде технических систем и технологических процессов, интегрированных в природную среду и естественный природный </a:t>
            </a:r>
            <a:r>
              <a:rPr lang="ru-RU" dirty="0" err="1"/>
              <a:t>ресурсооборот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26420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2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FFFFFF"/>
      </a:accent1>
      <a:accent2>
        <a:srgbClr val="4A7B29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483</Words>
  <Application>Microsoft Office PowerPoint</Application>
  <PresentationFormat>Широкоэкранный</PresentationFormat>
  <Paragraphs>76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Century Gothic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37</cp:revision>
  <dcterms:created xsi:type="dcterms:W3CDTF">2022-12-03T07:39:14Z</dcterms:created>
  <dcterms:modified xsi:type="dcterms:W3CDTF">2025-10-09T01:29:00Z</dcterms:modified>
</cp:coreProperties>
</file>